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98" r:id="rId2"/>
    <p:sldId id="259" r:id="rId3"/>
    <p:sldId id="260" r:id="rId4"/>
    <p:sldId id="261" r:id="rId5"/>
    <p:sldId id="262" r:id="rId6"/>
    <p:sldId id="263" r:id="rId7"/>
    <p:sldId id="264" r:id="rId8"/>
    <p:sldId id="286" r:id="rId9"/>
    <p:sldId id="265" r:id="rId10"/>
    <p:sldId id="266" r:id="rId11"/>
    <p:sldId id="289" r:id="rId12"/>
    <p:sldId id="267" r:id="rId13"/>
    <p:sldId id="292" r:id="rId14"/>
    <p:sldId id="268" r:id="rId15"/>
    <p:sldId id="269" r:id="rId16"/>
    <p:sldId id="293" r:id="rId17"/>
    <p:sldId id="270" r:id="rId18"/>
    <p:sldId id="271" r:id="rId19"/>
    <p:sldId id="272" r:id="rId20"/>
    <p:sldId id="258" r:id="rId21"/>
    <p:sldId id="294" r:id="rId22"/>
    <p:sldId id="273" r:id="rId23"/>
    <p:sldId id="274" r:id="rId24"/>
    <p:sldId id="275" r:id="rId25"/>
    <p:sldId id="276" r:id="rId26"/>
    <p:sldId id="277" r:id="rId27"/>
    <p:sldId id="278" r:id="rId28"/>
    <p:sldId id="279" r:id="rId29"/>
    <p:sldId id="280" r:id="rId30"/>
    <p:sldId id="281" r:id="rId31"/>
    <p:sldId id="282" r:id="rId32"/>
    <p:sldId id="283" r:id="rId33"/>
    <p:sldId id="295" r:id="rId34"/>
    <p:sldId id="296" r:id="rId35"/>
    <p:sldId id="284" r:id="rId36"/>
    <p:sldId id="285" r:id="rId37"/>
    <p:sldId id="257" r:id="rId38"/>
    <p:sldId id="291" r:id="rId39"/>
    <p:sldId id="290" r:id="rId40"/>
    <p:sldId id="288" r:id="rId41"/>
    <p:sldId id="297" r:id="rId4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D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D91D65-64D2-41BB-9CBF-BBB019FCDDE7}" v="75" dt="2024-12-12T10:48:44.89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Stijl, licht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Stijl, gemiddeld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47" autoAdjust="0"/>
    <p:restoredTop sz="94660"/>
  </p:normalViewPr>
  <p:slideViewPr>
    <p:cSldViewPr snapToGrid="0">
      <p:cViewPr varScale="1">
        <p:scale>
          <a:sx n="86" d="100"/>
          <a:sy n="86" d="100"/>
        </p:scale>
        <p:origin x="96"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88BD8B4-F745-8A0D-CAA4-4C2D530078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Tijdelijke aanduiding voor datum 2">
            <a:extLst>
              <a:ext uri="{FF2B5EF4-FFF2-40B4-BE49-F238E27FC236}">
                <a16:creationId xmlns:a16="http://schemas.microsoft.com/office/drawing/2014/main" id="{8BB16603-B1B8-1720-D273-487B233F6C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307FF2-E87E-41D4-94CD-5B79D5BC2B04}" type="datetime8">
              <a:rPr lang="en-BE" smtClean="0"/>
              <a:t>12/12/2024 11:42</a:t>
            </a:fld>
            <a:endParaRPr lang="en-BE"/>
          </a:p>
        </p:txBody>
      </p:sp>
      <p:sp>
        <p:nvSpPr>
          <p:cNvPr id="4" name="Tijdelijke aanduiding voor voettekst 3">
            <a:extLst>
              <a:ext uri="{FF2B5EF4-FFF2-40B4-BE49-F238E27FC236}">
                <a16:creationId xmlns:a16="http://schemas.microsoft.com/office/drawing/2014/main" id="{8F6F9400-B372-C331-74E9-0D039900EE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KBTC-CRBT</a:t>
            </a:r>
            <a:endParaRPr lang="en-BE"/>
          </a:p>
        </p:txBody>
      </p:sp>
      <p:sp>
        <p:nvSpPr>
          <p:cNvPr id="5" name="Tijdelijke aanduiding voor dianummer 4">
            <a:extLst>
              <a:ext uri="{FF2B5EF4-FFF2-40B4-BE49-F238E27FC236}">
                <a16:creationId xmlns:a16="http://schemas.microsoft.com/office/drawing/2014/main" id="{715F95F0-2347-9E41-DFE1-503859513F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14781A-90DB-40E9-8AD1-016A357A2C4B}" type="slidenum">
              <a:rPr lang="en-BE" smtClean="0"/>
              <a:t>‹nr.›</a:t>
            </a:fld>
            <a:endParaRPr lang="en-BE"/>
          </a:p>
        </p:txBody>
      </p:sp>
    </p:spTree>
    <p:extLst>
      <p:ext uri="{BB962C8B-B14F-4D97-AF65-F5344CB8AC3E}">
        <p14:creationId xmlns:p14="http://schemas.microsoft.com/office/powerpoint/2010/main" val="114107256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DEAC8-2634-4C0C-98EE-334EDC6A67FD}" type="datetime8">
              <a:rPr lang="en-BE" smtClean="0"/>
              <a:t>12/12/2024 11:42</a:t>
            </a:fld>
            <a:endParaRPr lang="en-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KBTC-CRBT</a:t>
            </a:r>
            <a:endParaRPr lang="en-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1F4AF5-FA80-4750-8B86-0D6600BCA4C5}" type="slidenum">
              <a:rPr lang="en-BE" smtClean="0"/>
              <a:t>‹nr.›</a:t>
            </a:fld>
            <a:endParaRPr lang="en-BE"/>
          </a:p>
        </p:txBody>
      </p:sp>
    </p:spTree>
    <p:extLst>
      <p:ext uri="{BB962C8B-B14F-4D97-AF65-F5344CB8AC3E}">
        <p14:creationId xmlns:p14="http://schemas.microsoft.com/office/powerpoint/2010/main" val="286553867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BE" dirty="0"/>
          </a:p>
        </p:txBody>
      </p:sp>
    </p:spTree>
    <p:extLst>
      <p:ext uri="{BB962C8B-B14F-4D97-AF65-F5344CB8AC3E}">
        <p14:creationId xmlns:p14="http://schemas.microsoft.com/office/powerpoint/2010/main" val="3752219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C07EFF-8EBC-FF68-8CF3-4CA17E3537A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AB74D34-5CD6-E87E-CD34-3E8273B431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040A989-7993-87B7-008E-6599610D26DC}"/>
              </a:ext>
            </a:extLst>
          </p:cNvPr>
          <p:cNvSpPr>
            <a:spLocks noGrp="1"/>
          </p:cNvSpPr>
          <p:nvPr>
            <p:ph type="dt" sz="half" idx="10"/>
          </p:nvPr>
        </p:nvSpPr>
        <p:spPr/>
        <p:txBody>
          <a:bodyPr/>
          <a:lstStyle/>
          <a:p>
            <a:r>
              <a:rPr lang="en-BE"/>
              <a:t>KBTC-CRBT</a:t>
            </a:r>
            <a:endParaRPr lang="nl-NL"/>
          </a:p>
        </p:txBody>
      </p:sp>
      <p:sp>
        <p:nvSpPr>
          <p:cNvPr id="5" name="Tijdelijke aanduiding voor voettekst 4">
            <a:extLst>
              <a:ext uri="{FF2B5EF4-FFF2-40B4-BE49-F238E27FC236}">
                <a16:creationId xmlns:a16="http://schemas.microsoft.com/office/drawing/2014/main" id="{2B95BAB2-4D14-5675-7CA4-E48C9F388D45}"/>
              </a:ext>
            </a:extLst>
          </p:cNvPr>
          <p:cNvSpPr>
            <a:spLocks noGrp="1"/>
          </p:cNvSpPr>
          <p:nvPr>
            <p:ph type="ftr" sz="quarter" idx="11"/>
          </p:nvPr>
        </p:nvSpPr>
        <p:spPr/>
        <p:txBody>
          <a:bodyPr/>
          <a:lstStyle/>
          <a:p>
            <a:r>
              <a:rPr lang="nl-NL"/>
              <a:t>KBTC-CRBT</a:t>
            </a:r>
          </a:p>
        </p:txBody>
      </p:sp>
      <p:sp>
        <p:nvSpPr>
          <p:cNvPr id="6" name="Tijdelijke aanduiding voor dianummer 5">
            <a:extLst>
              <a:ext uri="{FF2B5EF4-FFF2-40B4-BE49-F238E27FC236}">
                <a16:creationId xmlns:a16="http://schemas.microsoft.com/office/drawing/2014/main" id="{F62A2755-77EE-7E38-4519-E4E6C576386F}"/>
              </a:ext>
            </a:extLst>
          </p:cNvPr>
          <p:cNvSpPr>
            <a:spLocks noGrp="1"/>
          </p:cNvSpPr>
          <p:nvPr>
            <p:ph type="sldNum" sz="quarter" idx="12"/>
          </p:nvPr>
        </p:nvSpPr>
        <p:spPr/>
        <p:txBody>
          <a:bodyPr/>
          <a:lstStyle/>
          <a:p>
            <a:fld id="{E823D29F-A676-4408-876F-1A3458C4A6A0}" type="slidenum">
              <a:rPr lang="nl-NL" smtClean="0"/>
              <a:t>‹nr.›</a:t>
            </a:fld>
            <a:endParaRPr lang="nl-NL"/>
          </a:p>
        </p:txBody>
      </p:sp>
    </p:spTree>
    <p:extLst>
      <p:ext uri="{BB962C8B-B14F-4D97-AF65-F5344CB8AC3E}">
        <p14:creationId xmlns:p14="http://schemas.microsoft.com/office/powerpoint/2010/main" val="26310299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curtains"/>
      </p:transition>
    </mc:Choice>
    <mc:Fallback>
      <p:transition spd="slow"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60896E-FB29-F41D-246A-223335E50A5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5752708-661D-8FDE-483D-025EEAD2166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369166D-AD44-5423-5234-AC4E053E6B1C}"/>
              </a:ext>
            </a:extLst>
          </p:cNvPr>
          <p:cNvSpPr>
            <a:spLocks noGrp="1"/>
          </p:cNvSpPr>
          <p:nvPr>
            <p:ph type="dt" sz="half" idx="10"/>
          </p:nvPr>
        </p:nvSpPr>
        <p:spPr/>
        <p:txBody>
          <a:bodyPr/>
          <a:lstStyle/>
          <a:p>
            <a:r>
              <a:rPr lang="en-BE"/>
              <a:t>KBTC-CRBT</a:t>
            </a:r>
            <a:endParaRPr lang="nl-NL"/>
          </a:p>
        </p:txBody>
      </p:sp>
      <p:sp>
        <p:nvSpPr>
          <p:cNvPr id="5" name="Tijdelijke aanduiding voor voettekst 4">
            <a:extLst>
              <a:ext uri="{FF2B5EF4-FFF2-40B4-BE49-F238E27FC236}">
                <a16:creationId xmlns:a16="http://schemas.microsoft.com/office/drawing/2014/main" id="{4A21401B-D540-71B0-B465-11EE2AC21C6A}"/>
              </a:ext>
            </a:extLst>
          </p:cNvPr>
          <p:cNvSpPr>
            <a:spLocks noGrp="1"/>
          </p:cNvSpPr>
          <p:nvPr>
            <p:ph type="ftr" sz="quarter" idx="11"/>
          </p:nvPr>
        </p:nvSpPr>
        <p:spPr/>
        <p:txBody>
          <a:bodyPr/>
          <a:lstStyle/>
          <a:p>
            <a:r>
              <a:rPr lang="nl-NL"/>
              <a:t>KBTC-CRBT</a:t>
            </a:r>
          </a:p>
        </p:txBody>
      </p:sp>
      <p:sp>
        <p:nvSpPr>
          <p:cNvPr id="6" name="Tijdelijke aanduiding voor dianummer 5">
            <a:extLst>
              <a:ext uri="{FF2B5EF4-FFF2-40B4-BE49-F238E27FC236}">
                <a16:creationId xmlns:a16="http://schemas.microsoft.com/office/drawing/2014/main" id="{71AD7634-4933-EF9D-2C3D-C4BBF9ABC29E}"/>
              </a:ext>
            </a:extLst>
          </p:cNvPr>
          <p:cNvSpPr>
            <a:spLocks noGrp="1"/>
          </p:cNvSpPr>
          <p:nvPr>
            <p:ph type="sldNum" sz="quarter" idx="12"/>
          </p:nvPr>
        </p:nvSpPr>
        <p:spPr/>
        <p:txBody>
          <a:bodyPr/>
          <a:lstStyle/>
          <a:p>
            <a:fld id="{E823D29F-A676-4408-876F-1A3458C4A6A0}" type="slidenum">
              <a:rPr lang="nl-NL" smtClean="0"/>
              <a:t>‹nr.›</a:t>
            </a:fld>
            <a:endParaRPr lang="nl-NL"/>
          </a:p>
        </p:txBody>
      </p:sp>
    </p:spTree>
    <p:extLst>
      <p:ext uri="{BB962C8B-B14F-4D97-AF65-F5344CB8AC3E}">
        <p14:creationId xmlns:p14="http://schemas.microsoft.com/office/powerpoint/2010/main" val="21847482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curtains"/>
      </p:transition>
    </mc:Choice>
    <mc:Fallback>
      <p:transition spd="slow"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D196169-97B7-8A90-1DA5-CCC3E3F45CF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A4D2D0A-1F1D-BA77-1A0C-7513B5504E1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217AC79-FF63-CD72-444B-0186FF7DD078}"/>
              </a:ext>
            </a:extLst>
          </p:cNvPr>
          <p:cNvSpPr>
            <a:spLocks noGrp="1"/>
          </p:cNvSpPr>
          <p:nvPr>
            <p:ph type="dt" sz="half" idx="10"/>
          </p:nvPr>
        </p:nvSpPr>
        <p:spPr/>
        <p:txBody>
          <a:bodyPr/>
          <a:lstStyle/>
          <a:p>
            <a:r>
              <a:rPr lang="en-BE"/>
              <a:t>KBTC-CRBT</a:t>
            </a:r>
            <a:endParaRPr lang="nl-NL"/>
          </a:p>
        </p:txBody>
      </p:sp>
      <p:sp>
        <p:nvSpPr>
          <p:cNvPr id="5" name="Tijdelijke aanduiding voor voettekst 4">
            <a:extLst>
              <a:ext uri="{FF2B5EF4-FFF2-40B4-BE49-F238E27FC236}">
                <a16:creationId xmlns:a16="http://schemas.microsoft.com/office/drawing/2014/main" id="{28C19D0B-D638-2E62-AC42-0432CDAF9244}"/>
              </a:ext>
            </a:extLst>
          </p:cNvPr>
          <p:cNvSpPr>
            <a:spLocks noGrp="1"/>
          </p:cNvSpPr>
          <p:nvPr>
            <p:ph type="ftr" sz="quarter" idx="11"/>
          </p:nvPr>
        </p:nvSpPr>
        <p:spPr/>
        <p:txBody>
          <a:bodyPr/>
          <a:lstStyle/>
          <a:p>
            <a:r>
              <a:rPr lang="nl-NL"/>
              <a:t>KBTC-CRBT</a:t>
            </a:r>
          </a:p>
        </p:txBody>
      </p:sp>
      <p:sp>
        <p:nvSpPr>
          <p:cNvPr id="6" name="Tijdelijke aanduiding voor dianummer 5">
            <a:extLst>
              <a:ext uri="{FF2B5EF4-FFF2-40B4-BE49-F238E27FC236}">
                <a16:creationId xmlns:a16="http://schemas.microsoft.com/office/drawing/2014/main" id="{F263E560-69EB-47FB-3496-347D04326371}"/>
              </a:ext>
            </a:extLst>
          </p:cNvPr>
          <p:cNvSpPr>
            <a:spLocks noGrp="1"/>
          </p:cNvSpPr>
          <p:nvPr>
            <p:ph type="sldNum" sz="quarter" idx="12"/>
          </p:nvPr>
        </p:nvSpPr>
        <p:spPr/>
        <p:txBody>
          <a:bodyPr/>
          <a:lstStyle/>
          <a:p>
            <a:fld id="{E823D29F-A676-4408-876F-1A3458C4A6A0}" type="slidenum">
              <a:rPr lang="nl-NL" smtClean="0"/>
              <a:t>‹nr.›</a:t>
            </a:fld>
            <a:endParaRPr lang="nl-NL"/>
          </a:p>
        </p:txBody>
      </p:sp>
    </p:spTree>
    <p:extLst>
      <p:ext uri="{BB962C8B-B14F-4D97-AF65-F5344CB8AC3E}">
        <p14:creationId xmlns:p14="http://schemas.microsoft.com/office/powerpoint/2010/main" val="22257411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curtains"/>
      </p:transition>
    </mc:Choice>
    <mc:Fallback>
      <p:transition spd="slow"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F85A71-2841-C88E-E7F3-71B645D92D6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6F5E7C5-277B-B196-F576-17047AF3CE2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FD66B1E-83D9-EE02-1091-9FB53D0D20BA}"/>
              </a:ext>
            </a:extLst>
          </p:cNvPr>
          <p:cNvSpPr>
            <a:spLocks noGrp="1"/>
          </p:cNvSpPr>
          <p:nvPr>
            <p:ph type="dt" sz="half" idx="10"/>
          </p:nvPr>
        </p:nvSpPr>
        <p:spPr/>
        <p:txBody>
          <a:bodyPr/>
          <a:lstStyle/>
          <a:p>
            <a:r>
              <a:rPr lang="en-BE"/>
              <a:t>KBTC-CRBT</a:t>
            </a:r>
            <a:endParaRPr lang="nl-NL"/>
          </a:p>
        </p:txBody>
      </p:sp>
      <p:sp>
        <p:nvSpPr>
          <p:cNvPr id="5" name="Tijdelijke aanduiding voor voettekst 4">
            <a:extLst>
              <a:ext uri="{FF2B5EF4-FFF2-40B4-BE49-F238E27FC236}">
                <a16:creationId xmlns:a16="http://schemas.microsoft.com/office/drawing/2014/main" id="{BC875E68-2672-DEC3-B18C-9B9CE866FB1E}"/>
              </a:ext>
            </a:extLst>
          </p:cNvPr>
          <p:cNvSpPr>
            <a:spLocks noGrp="1"/>
          </p:cNvSpPr>
          <p:nvPr>
            <p:ph type="ftr" sz="quarter" idx="11"/>
          </p:nvPr>
        </p:nvSpPr>
        <p:spPr/>
        <p:txBody>
          <a:bodyPr/>
          <a:lstStyle/>
          <a:p>
            <a:r>
              <a:rPr lang="nl-NL"/>
              <a:t>KBTC-CRBT</a:t>
            </a:r>
          </a:p>
        </p:txBody>
      </p:sp>
      <p:sp>
        <p:nvSpPr>
          <p:cNvPr id="6" name="Tijdelijke aanduiding voor dianummer 5">
            <a:extLst>
              <a:ext uri="{FF2B5EF4-FFF2-40B4-BE49-F238E27FC236}">
                <a16:creationId xmlns:a16="http://schemas.microsoft.com/office/drawing/2014/main" id="{B101C0BA-F2D0-CCA4-DC0B-276884C13A58}"/>
              </a:ext>
            </a:extLst>
          </p:cNvPr>
          <p:cNvSpPr>
            <a:spLocks noGrp="1"/>
          </p:cNvSpPr>
          <p:nvPr>
            <p:ph type="sldNum" sz="quarter" idx="12"/>
          </p:nvPr>
        </p:nvSpPr>
        <p:spPr/>
        <p:txBody>
          <a:bodyPr/>
          <a:lstStyle/>
          <a:p>
            <a:fld id="{E823D29F-A676-4408-876F-1A3458C4A6A0}" type="slidenum">
              <a:rPr lang="nl-NL" smtClean="0"/>
              <a:t>‹nr.›</a:t>
            </a:fld>
            <a:endParaRPr lang="nl-NL"/>
          </a:p>
        </p:txBody>
      </p:sp>
    </p:spTree>
    <p:extLst>
      <p:ext uri="{BB962C8B-B14F-4D97-AF65-F5344CB8AC3E}">
        <p14:creationId xmlns:p14="http://schemas.microsoft.com/office/powerpoint/2010/main" val="12918400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curtains"/>
      </p:transition>
    </mc:Choice>
    <mc:Fallback>
      <p:transition spd="slow"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5578C-03E6-AC0A-AE91-AB78413C78D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06CBD39-3C2D-2468-F238-7A21028A16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484BB0B-CF39-DB47-04C0-8E935E7B9E4A}"/>
              </a:ext>
            </a:extLst>
          </p:cNvPr>
          <p:cNvSpPr>
            <a:spLocks noGrp="1"/>
          </p:cNvSpPr>
          <p:nvPr>
            <p:ph type="dt" sz="half" idx="10"/>
          </p:nvPr>
        </p:nvSpPr>
        <p:spPr/>
        <p:txBody>
          <a:bodyPr/>
          <a:lstStyle/>
          <a:p>
            <a:r>
              <a:rPr lang="en-BE"/>
              <a:t>KBTC-CRBT</a:t>
            </a:r>
            <a:endParaRPr lang="nl-NL"/>
          </a:p>
        </p:txBody>
      </p:sp>
      <p:sp>
        <p:nvSpPr>
          <p:cNvPr id="5" name="Tijdelijke aanduiding voor voettekst 4">
            <a:extLst>
              <a:ext uri="{FF2B5EF4-FFF2-40B4-BE49-F238E27FC236}">
                <a16:creationId xmlns:a16="http://schemas.microsoft.com/office/drawing/2014/main" id="{F90AE6FE-C523-063D-24E1-D3323321F4F5}"/>
              </a:ext>
            </a:extLst>
          </p:cNvPr>
          <p:cNvSpPr>
            <a:spLocks noGrp="1"/>
          </p:cNvSpPr>
          <p:nvPr>
            <p:ph type="ftr" sz="quarter" idx="11"/>
          </p:nvPr>
        </p:nvSpPr>
        <p:spPr/>
        <p:txBody>
          <a:bodyPr/>
          <a:lstStyle/>
          <a:p>
            <a:r>
              <a:rPr lang="nl-NL"/>
              <a:t>KBTC-CRBT</a:t>
            </a:r>
          </a:p>
        </p:txBody>
      </p:sp>
      <p:sp>
        <p:nvSpPr>
          <p:cNvPr id="6" name="Tijdelijke aanduiding voor dianummer 5">
            <a:extLst>
              <a:ext uri="{FF2B5EF4-FFF2-40B4-BE49-F238E27FC236}">
                <a16:creationId xmlns:a16="http://schemas.microsoft.com/office/drawing/2014/main" id="{1D017A8A-B3A9-A4EE-D7AC-59EB42EB1041}"/>
              </a:ext>
            </a:extLst>
          </p:cNvPr>
          <p:cNvSpPr>
            <a:spLocks noGrp="1"/>
          </p:cNvSpPr>
          <p:nvPr>
            <p:ph type="sldNum" sz="quarter" idx="12"/>
          </p:nvPr>
        </p:nvSpPr>
        <p:spPr/>
        <p:txBody>
          <a:bodyPr/>
          <a:lstStyle/>
          <a:p>
            <a:fld id="{E823D29F-A676-4408-876F-1A3458C4A6A0}" type="slidenum">
              <a:rPr lang="nl-NL" smtClean="0"/>
              <a:t>‹nr.›</a:t>
            </a:fld>
            <a:endParaRPr lang="nl-NL"/>
          </a:p>
        </p:txBody>
      </p:sp>
    </p:spTree>
    <p:extLst>
      <p:ext uri="{BB962C8B-B14F-4D97-AF65-F5344CB8AC3E}">
        <p14:creationId xmlns:p14="http://schemas.microsoft.com/office/powerpoint/2010/main" val="40787270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curtains"/>
      </p:transition>
    </mc:Choice>
    <mc:Fallback>
      <p:transition spd="slow"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D6C87-37FD-EA3E-ED6E-0E24B6E9E76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389C09D-C879-FDD7-3309-9C1F6C9A727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B2FFD93-3C8C-C404-0244-8512D36E366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2D21158-5AE7-4EA7-A297-DDC5F80D333D}"/>
              </a:ext>
            </a:extLst>
          </p:cNvPr>
          <p:cNvSpPr>
            <a:spLocks noGrp="1"/>
          </p:cNvSpPr>
          <p:nvPr>
            <p:ph type="dt" sz="half" idx="10"/>
          </p:nvPr>
        </p:nvSpPr>
        <p:spPr/>
        <p:txBody>
          <a:bodyPr/>
          <a:lstStyle/>
          <a:p>
            <a:r>
              <a:rPr lang="en-BE"/>
              <a:t>KBTC-CRBT</a:t>
            </a:r>
            <a:endParaRPr lang="nl-NL"/>
          </a:p>
        </p:txBody>
      </p:sp>
      <p:sp>
        <p:nvSpPr>
          <p:cNvPr id="6" name="Tijdelijke aanduiding voor voettekst 5">
            <a:extLst>
              <a:ext uri="{FF2B5EF4-FFF2-40B4-BE49-F238E27FC236}">
                <a16:creationId xmlns:a16="http://schemas.microsoft.com/office/drawing/2014/main" id="{CD9CBEE1-23F4-8155-F790-678A02D521E7}"/>
              </a:ext>
            </a:extLst>
          </p:cNvPr>
          <p:cNvSpPr>
            <a:spLocks noGrp="1"/>
          </p:cNvSpPr>
          <p:nvPr>
            <p:ph type="ftr" sz="quarter" idx="11"/>
          </p:nvPr>
        </p:nvSpPr>
        <p:spPr/>
        <p:txBody>
          <a:bodyPr/>
          <a:lstStyle/>
          <a:p>
            <a:r>
              <a:rPr lang="nl-NL"/>
              <a:t>KBTC-CRBT</a:t>
            </a:r>
          </a:p>
        </p:txBody>
      </p:sp>
      <p:sp>
        <p:nvSpPr>
          <p:cNvPr id="7" name="Tijdelijke aanduiding voor dianummer 6">
            <a:extLst>
              <a:ext uri="{FF2B5EF4-FFF2-40B4-BE49-F238E27FC236}">
                <a16:creationId xmlns:a16="http://schemas.microsoft.com/office/drawing/2014/main" id="{BC1D3FB7-1CFA-684B-A8C3-081387D66C6A}"/>
              </a:ext>
            </a:extLst>
          </p:cNvPr>
          <p:cNvSpPr>
            <a:spLocks noGrp="1"/>
          </p:cNvSpPr>
          <p:nvPr>
            <p:ph type="sldNum" sz="quarter" idx="12"/>
          </p:nvPr>
        </p:nvSpPr>
        <p:spPr/>
        <p:txBody>
          <a:bodyPr/>
          <a:lstStyle/>
          <a:p>
            <a:fld id="{E823D29F-A676-4408-876F-1A3458C4A6A0}" type="slidenum">
              <a:rPr lang="nl-NL" smtClean="0"/>
              <a:t>‹nr.›</a:t>
            </a:fld>
            <a:endParaRPr lang="nl-NL"/>
          </a:p>
        </p:txBody>
      </p:sp>
    </p:spTree>
    <p:extLst>
      <p:ext uri="{BB962C8B-B14F-4D97-AF65-F5344CB8AC3E}">
        <p14:creationId xmlns:p14="http://schemas.microsoft.com/office/powerpoint/2010/main" val="8964523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curtains"/>
      </p:transition>
    </mc:Choice>
    <mc:Fallback>
      <p:transition spd="slow"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1814AD-338A-3177-BFF0-8AC27033149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DDE10B2-BCA0-6356-B0C9-DF9ECD185C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E7CA107-E68A-195F-0D97-3E266817A6A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AF80185-B599-0635-224C-10F83DF6F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D7B8F5F-87CB-7F1B-7482-524123EF9B6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C367876-2F58-6FA2-72B0-BB9E49B7EFF5}"/>
              </a:ext>
            </a:extLst>
          </p:cNvPr>
          <p:cNvSpPr>
            <a:spLocks noGrp="1"/>
          </p:cNvSpPr>
          <p:nvPr>
            <p:ph type="dt" sz="half" idx="10"/>
          </p:nvPr>
        </p:nvSpPr>
        <p:spPr/>
        <p:txBody>
          <a:bodyPr/>
          <a:lstStyle/>
          <a:p>
            <a:r>
              <a:rPr lang="en-BE"/>
              <a:t>KBTC-CRBT</a:t>
            </a:r>
            <a:endParaRPr lang="nl-NL"/>
          </a:p>
        </p:txBody>
      </p:sp>
      <p:sp>
        <p:nvSpPr>
          <p:cNvPr id="8" name="Tijdelijke aanduiding voor voettekst 7">
            <a:extLst>
              <a:ext uri="{FF2B5EF4-FFF2-40B4-BE49-F238E27FC236}">
                <a16:creationId xmlns:a16="http://schemas.microsoft.com/office/drawing/2014/main" id="{ED609921-095C-819F-C670-6A86F1A7E2E2}"/>
              </a:ext>
            </a:extLst>
          </p:cNvPr>
          <p:cNvSpPr>
            <a:spLocks noGrp="1"/>
          </p:cNvSpPr>
          <p:nvPr>
            <p:ph type="ftr" sz="quarter" idx="11"/>
          </p:nvPr>
        </p:nvSpPr>
        <p:spPr/>
        <p:txBody>
          <a:bodyPr/>
          <a:lstStyle/>
          <a:p>
            <a:r>
              <a:rPr lang="nl-NL"/>
              <a:t>KBTC-CRBT</a:t>
            </a:r>
          </a:p>
        </p:txBody>
      </p:sp>
      <p:sp>
        <p:nvSpPr>
          <p:cNvPr id="9" name="Tijdelijke aanduiding voor dianummer 8">
            <a:extLst>
              <a:ext uri="{FF2B5EF4-FFF2-40B4-BE49-F238E27FC236}">
                <a16:creationId xmlns:a16="http://schemas.microsoft.com/office/drawing/2014/main" id="{9043B136-4C81-866B-423A-FEBF09521C9F}"/>
              </a:ext>
            </a:extLst>
          </p:cNvPr>
          <p:cNvSpPr>
            <a:spLocks noGrp="1"/>
          </p:cNvSpPr>
          <p:nvPr>
            <p:ph type="sldNum" sz="quarter" idx="12"/>
          </p:nvPr>
        </p:nvSpPr>
        <p:spPr/>
        <p:txBody>
          <a:bodyPr/>
          <a:lstStyle/>
          <a:p>
            <a:fld id="{E823D29F-A676-4408-876F-1A3458C4A6A0}" type="slidenum">
              <a:rPr lang="nl-NL" smtClean="0"/>
              <a:t>‹nr.›</a:t>
            </a:fld>
            <a:endParaRPr lang="nl-NL"/>
          </a:p>
        </p:txBody>
      </p:sp>
    </p:spTree>
    <p:extLst>
      <p:ext uri="{BB962C8B-B14F-4D97-AF65-F5344CB8AC3E}">
        <p14:creationId xmlns:p14="http://schemas.microsoft.com/office/powerpoint/2010/main" val="17648528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curtains"/>
      </p:transition>
    </mc:Choice>
    <mc:Fallback>
      <p:transition spd="slow"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3441D0-48DA-5447-213C-BD22CEFF7FC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56430F1-C5F6-8EBF-61D3-D2F22B09F880}"/>
              </a:ext>
            </a:extLst>
          </p:cNvPr>
          <p:cNvSpPr>
            <a:spLocks noGrp="1"/>
          </p:cNvSpPr>
          <p:nvPr>
            <p:ph type="dt" sz="half" idx="10"/>
          </p:nvPr>
        </p:nvSpPr>
        <p:spPr/>
        <p:txBody>
          <a:bodyPr/>
          <a:lstStyle/>
          <a:p>
            <a:r>
              <a:rPr lang="en-BE"/>
              <a:t>KBTC-CRBT</a:t>
            </a:r>
            <a:endParaRPr lang="nl-NL"/>
          </a:p>
        </p:txBody>
      </p:sp>
      <p:sp>
        <p:nvSpPr>
          <p:cNvPr id="4" name="Tijdelijke aanduiding voor voettekst 3">
            <a:extLst>
              <a:ext uri="{FF2B5EF4-FFF2-40B4-BE49-F238E27FC236}">
                <a16:creationId xmlns:a16="http://schemas.microsoft.com/office/drawing/2014/main" id="{68BE2AD6-C4B3-E3F8-EA40-9B600E3A0D1D}"/>
              </a:ext>
            </a:extLst>
          </p:cNvPr>
          <p:cNvSpPr>
            <a:spLocks noGrp="1"/>
          </p:cNvSpPr>
          <p:nvPr>
            <p:ph type="ftr" sz="quarter" idx="11"/>
          </p:nvPr>
        </p:nvSpPr>
        <p:spPr/>
        <p:txBody>
          <a:bodyPr/>
          <a:lstStyle/>
          <a:p>
            <a:r>
              <a:rPr lang="nl-NL"/>
              <a:t>KBTC-CRBT</a:t>
            </a:r>
          </a:p>
        </p:txBody>
      </p:sp>
      <p:sp>
        <p:nvSpPr>
          <p:cNvPr id="5" name="Tijdelijke aanduiding voor dianummer 4">
            <a:extLst>
              <a:ext uri="{FF2B5EF4-FFF2-40B4-BE49-F238E27FC236}">
                <a16:creationId xmlns:a16="http://schemas.microsoft.com/office/drawing/2014/main" id="{1E2D2B95-DE65-A8DE-E1A6-2FB1C2A5BCC0}"/>
              </a:ext>
            </a:extLst>
          </p:cNvPr>
          <p:cNvSpPr>
            <a:spLocks noGrp="1"/>
          </p:cNvSpPr>
          <p:nvPr>
            <p:ph type="sldNum" sz="quarter" idx="12"/>
          </p:nvPr>
        </p:nvSpPr>
        <p:spPr/>
        <p:txBody>
          <a:bodyPr/>
          <a:lstStyle/>
          <a:p>
            <a:fld id="{E823D29F-A676-4408-876F-1A3458C4A6A0}" type="slidenum">
              <a:rPr lang="nl-NL" smtClean="0"/>
              <a:t>‹nr.›</a:t>
            </a:fld>
            <a:endParaRPr lang="nl-NL"/>
          </a:p>
        </p:txBody>
      </p:sp>
    </p:spTree>
    <p:extLst>
      <p:ext uri="{BB962C8B-B14F-4D97-AF65-F5344CB8AC3E}">
        <p14:creationId xmlns:p14="http://schemas.microsoft.com/office/powerpoint/2010/main" val="23387368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curtains"/>
      </p:transition>
    </mc:Choice>
    <mc:Fallback>
      <p:transition spd="slow"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F660C92-14CD-ED4C-CC14-F8C3D6CE0FDE}"/>
              </a:ext>
            </a:extLst>
          </p:cNvPr>
          <p:cNvSpPr>
            <a:spLocks noGrp="1"/>
          </p:cNvSpPr>
          <p:nvPr>
            <p:ph type="dt" sz="half" idx="10"/>
          </p:nvPr>
        </p:nvSpPr>
        <p:spPr/>
        <p:txBody>
          <a:bodyPr/>
          <a:lstStyle/>
          <a:p>
            <a:r>
              <a:rPr lang="en-BE"/>
              <a:t>KBTC-CRBT</a:t>
            </a:r>
            <a:endParaRPr lang="nl-NL"/>
          </a:p>
        </p:txBody>
      </p:sp>
      <p:sp>
        <p:nvSpPr>
          <p:cNvPr id="3" name="Tijdelijke aanduiding voor voettekst 2">
            <a:extLst>
              <a:ext uri="{FF2B5EF4-FFF2-40B4-BE49-F238E27FC236}">
                <a16:creationId xmlns:a16="http://schemas.microsoft.com/office/drawing/2014/main" id="{2D94507D-853D-9916-1CD4-37D032930C24}"/>
              </a:ext>
            </a:extLst>
          </p:cNvPr>
          <p:cNvSpPr>
            <a:spLocks noGrp="1"/>
          </p:cNvSpPr>
          <p:nvPr>
            <p:ph type="ftr" sz="quarter" idx="11"/>
          </p:nvPr>
        </p:nvSpPr>
        <p:spPr/>
        <p:txBody>
          <a:bodyPr/>
          <a:lstStyle/>
          <a:p>
            <a:r>
              <a:rPr lang="nl-NL"/>
              <a:t>KBTC-CRBT</a:t>
            </a:r>
          </a:p>
        </p:txBody>
      </p:sp>
      <p:sp>
        <p:nvSpPr>
          <p:cNvPr id="4" name="Tijdelijke aanduiding voor dianummer 3">
            <a:extLst>
              <a:ext uri="{FF2B5EF4-FFF2-40B4-BE49-F238E27FC236}">
                <a16:creationId xmlns:a16="http://schemas.microsoft.com/office/drawing/2014/main" id="{F11EF3F5-680E-1604-7BC0-AB72C52A7BE1}"/>
              </a:ext>
            </a:extLst>
          </p:cNvPr>
          <p:cNvSpPr>
            <a:spLocks noGrp="1"/>
          </p:cNvSpPr>
          <p:nvPr>
            <p:ph type="sldNum" sz="quarter" idx="12"/>
          </p:nvPr>
        </p:nvSpPr>
        <p:spPr/>
        <p:txBody>
          <a:bodyPr/>
          <a:lstStyle/>
          <a:p>
            <a:fld id="{E823D29F-A676-4408-876F-1A3458C4A6A0}" type="slidenum">
              <a:rPr lang="nl-NL" smtClean="0"/>
              <a:t>‹nr.›</a:t>
            </a:fld>
            <a:endParaRPr lang="nl-NL"/>
          </a:p>
        </p:txBody>
      </p:sp>
    </p:spTree>
    <p:extLst>
      <p:ext uri="{BB962C8B-B14F-4D97-AF65-F5344CB8AC3E}">
        <p14:creationId xmlns:p14="http://schemas.microsoft.com/office/powerpoint/2010/main" val="32353318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curtains"/>
      </p:transition>
    </mc:Choice>
    <mc:Fallback>
      <p:transition spd="slow"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1374F9-7002-BB85-1C79-146275A09EA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8557975-55FF-5C30-314D-485121787B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D599221-F9AE-CEBD-8BDD-6EC4229B58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F55BE4D-225B-CE6A-7BF1-EA006EC26A16}"/>
              </a:ext>
            </a:extLst>
          </p:cNvPr>
          <p:cNvSpPr>
            <a:spLocks noGrp="1"/>
          </p:cNvSpPr>
          <p:nvPr>
            <p:ph type="dt" sz="half" idx="10"/>
          </p:nvPr>
        </p:nvSpPr>
        <p:spPr/>
        <p:txBody>
          <a:bodyPr/>
          <a:lstStyle/>
          <a:p>
            <a:r>
              <a:rPr lang="en-BE"/>
              <a:t>KBTC-CRBT</a:t>
            </a:r>
            <a:endParaRPr lang="nl-NL"/>
          </a:p>
        </p:txBody>
      </p:sp>
      <p:sp>
        <p:nvSpPr>
          <p:cNvPr id="6" name="Tijdelijke aanduiding voor voettekst 5">
            <a:extLst>
              <a:ext uri="{FF2B5EF4-FFF2-40B4-BE49-F238E27FC236}">
                <a16:creationId xmlns:a16="http://schemas.microsoft.com/office/drawing/2014/main" id="{3F83C796-6CB7-5654-BEF6-886FD292CEA8}"/>
              </a:ext>
            </a:extLst>
          </p:cNvPr>
          <p:cNvSpPr>
            <a:spLocks noGrp="1"/>
          </p:cNvSpPr>
          <p:nvPr>
            <p:ph type="ftr" sz="quarter" idx="11"/>
          </p:nvPr>
        </p:nvSpPr>
        <p:spPr/>
        <p:txBody>
          <a:bodyPr/>
          <a:lstStyle/>
          <a:p>
            <a:r>
              <a:rPr lang="nl-NL"/>
              <a:t>KBTC-CRBT</a:t>
            </a:r>
          </a:p>
        </p:txBody>
      </p:sp>
      <p:sp>
        <p:nvSpPr>
          <p:cNvPr id="7" name="Tijdelijke aanduiding voor dianummer 6">
            <a:extLst>
              <a:ext uri="{FF2B5EF4-FFF2-40B4-BE49-F238E27FC236}">
                <a16:creationId xmlns:a16="http://schemas.microsoft.com/office/drawing/2014/main" id="{8E4FFD46-FDE0-80B7-3E81-686203AD8717}"/>
              </a:ext>
            </a:extLst>
          </p:cNvPr>
          <p:cNvSpPr>
            <a:spLocks noGrp="1"/>
          </p:cNvSpPr>
          <p:nvPr>
            <p:ph type="sldNum" sz="quarter" idx="12"/>
          </p:nvPr>
        </p:nvSpPr>
        <p:spPr/>
        <p:txBody>
          <a:bodyPr/>
          <a:lstStyle/>
          <a:p>
            <a:fld id="{E823D29F-A676-4408-876F-1A3458C4A6A0}" type="slidenum">
              <a:rPr lang="nl-NL" smtClean="0"/>
              <a:t>‹nr.›</a:t>
            </a:fld>
            <a:endParaRPr lang="nl-NL"/>
          </a:p>
        </p:txBody>
      </p:sp>
    </p:spTree>
    <p:extLst>
      <p:ext uri="{BB962C8B-B14F-4D97-AF65-F5344CB8AC3E}">
        <p14:creationId xmlns:p14="http://schemas.microsoft.com/office/powerpoint/2010/main" val="13299231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curtains"/>
      </p:transition>
    </mc:Choice>
    <mc:Fallback>
      <p:transition spd="slow"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0914B-C68E-981E-3990-ABDDE53058B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F51FFE5-8CD0-EE0F-CD19-7459DF36A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837C535-C37A-79E0-58C0-BC76EE765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8D518BE-1AC3-1AC6-59AE-3CD1AC734A16}"/>
              </a:ext>
            </a:extLst>
          </p:cNvPr>
          <p:cNvSpPr>
            <a:spLocks noGrp="1"/>
          </p:cNvSpPr>
          <p:nvPr>
            <p:ph type="dt" sz="half" idx="10"/>
          </p:nvPr>
        </p:nvSpPr>
        <p:spPr/>
        <p:txBody>
          <a:bodyPr/>
          <a:lstStyle/>
          <a:p>
            <a:r>
              <a:rPr lang="en-BE"/>
              <a:t>KBTC-CRBT</a:t>
            </a:r>
            <a:endParaRPr lang="nl-NL"/>
          </a:p>
        </p:txBody>
      </p:sp>
      <p:sp>
        <p:nvSpPr>
          <p:cNvPr id="6" name="Tijdelijke aanduiding voor voettekst 5">
            <a:extLst>
              <a:ext uri="{FF2B5EF4-FFF2-40B4-BE49-F238E27FC236}">
                <a16:creationId xmlns:a16="http://schemas.microsoft.com/office/drawing/2014/main" id="{6A99C08D-DEFF-964D-31F6-66EF68BCD30C}"/>
              </a:ext>
            </a:extLst>
          </p:cNvPr>
          <p:cNvSpPr>
            <a:spLocks noGrp="1"/>
          </p:cNvSpPr>
          <p:nvPr>
            <p:ph type="ftr" sz="quarter" idx="11"/>
          </p:nvPr>
        </p:nvSpPr>
        <p:spPr/>
        <p:txBody>
          <a:bodyPr/>
          <a:lstStyle/>
          <a:p>
            <a:r>
              <a:rPr lang="nl-NL"/>
              <a:t>KBTC-CRBT</a:t>
            </a:r>
          </a:p>
        </p:txBody>
      </p:sp>
      <p:sp>
        <p:nvSpPr>
          <p:cNvPr id="7" name="Tijdelijke aanduiding voor dianummer 6">
            <a:extLst>
              <a:ext uri="{FF2B5EF4-FFF2-40B4-BE49-F238E27FC236}">
                <a16:creationId xmlns:a16="http://schemas.microsoft.com/office/drawing/2014/main" id="{8940D804-4B65-2FA0-15E6-6015FFF2F5C6}"/>
              </a:ext>
            </a:extLst>
          </p:cNvPr>
          <p:cNvSpPr>
            <a:spLocks noGrp="1"/>
          </p:cNvSpPr>
          <p:nvPr>
            <p:ph type="sldNum" sz="quarter" idx="12"/>
          </p:nvPr>
        </p:nvSpPr>
        <p:spPr/>
        <p:txBody>
          <a:bodyPr/>
          <a:lstStyle/>
          <a:p>
            <a:fld id="{E823D29F-A676-4408-876F-1A3458C4A6A0}" type="slidenum">
              <a:rPr lang="nl-NL" smtClean="0"/>
              <a:t>‹nr.›</a:t>
            </a:fld>
            <a:endParaRPr lang="nl-NL"/>
          </a:p>
        </p:txBody>
      </p:sp>
    </p:spTree>
    <p:extLst>
      <p:ext uri="{BB962C8B-B14F-4D97-AF65-F5344CB8AC3E}">
        <p14:creationId xmlns:p14="http://schemas.microsoft.com/office/powerpoint/2010/main" val="3498542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curtains"/>
      </p:transition>
    </mc:Choice>
    <mc:Fallback>
      <p:transition spd="slow"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50000"/>
                <a:lumOff val="50000"/>
              </a:schemeClr>
            </a:gs>
            <a:gs pos="35000">
              <a:schemeClr val="accent1">
                <a:lumMod val="0"/>
                <a:lumOff val="100000"/>
              </a:schemeClr>
            </a:gs>
            <a:gs pos="100000">
              <a:srgbClr val="00206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B0D0DF3-13D7-4FC0-2C38-102B89C0D2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976F327-1629-5880-EF6A-D24DCDEA6C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45AEBD-26E4-48C3-E1CA-90B5DD57DA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BE"/>
              <a:t>KBTC-CRBT</a:t>
            </a:r>
            <a:endParaRPr lang="nl-NL"/>
          </a:p>
        </p:txBody>
      </p:sp>
      <p:sp>
        <p:nvSpPr>
          <p:cNvPr id="5" name="Tijdelijke aanduiding voor voettekst 4">
            <a:extLst>
              <a:ext uri="{FF2B5EF4-FFF2-40B4-BE49-F238E27FC236}">
                <a16:creationId xmlns:a16="http://schemas.microsoft.com/office/drawing/2014/main" id="{8A4AFB1A-7B03-F824-3566-68F71B02E2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nl-NL"/>
              <a:t>KBTC-CRBT</a:t>
            </a:r>
          </a:p>
        </p:txBody>
      </p:sp>
      <p:sp>
        <p:nvSpPr>
          <p:cNvPr id="6" name="Tijdelijke aanduiding voor dianummer 5">
            <a:extLst>
              <a:ext uri="{FF2B5EF4-FFF2-40B4-BE49-F238E27FC236}">
                <a16:creationId xmlns:a16="http://schemas.microsoft.com/office/drawing/2014/main" id="{FD78D819-275B-57C2-2FA3-D76F42C23A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23D29F-A676-4408-876F-1A3458C4A6A0}" type="slidenum">
              <a:rPr lang="nl-NL" smtClean="0"/>
              <a:t>‹nr.›</a:t>
            </a:fld>
            <a:endParaRPr lang="nl-NL"/>
          </a:p>
        </p:txBody>
      </p:sp>
    </p:spTree>
    <p:extLst>
      <p:ext uri="{BB962C8B-B14F-4D97-AF65-F5344CB8AC3E}">
        <p14:creationId xmlns:p14="http://schemas.microsoft.com/office/powerpoint/2010/main" val="1495669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curtains"/>
      </p:transition>
    </mc:Choice>
    <mc:Fallback>
      <p:transition spd="slow" advClick="0" advTm="10000">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f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5407E-7E86-BCB1-47E9-63CEE53EB2F7}"/>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BC246C4C-B123-9DCD-0DB9-3021D4A7E6B3}"/>
              </a:ext>
            </a:extLst>
          </p:cNvPr>
          <p:cNvSpPr/>
          <p:nvPr/>
        </p:nvSpPr>
        <p:spPr>
          <a:xfrm>
            <a:off x="2803571" y="5142255"/>
            <a:ext cx="6584857" cy="12140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323D99"/>
                </a:solidFill>
              </a:rPr>
              <a:t>Presentation Terriers</a:t>
            </a:r>
            <a:endParaRPr lang="en-US" sz="1600" dirty="0">
              <a:solidFill>
                <a:srgbClr val="323D99"/>
              </a:solidFill>
            </a:endParaRPr>
          </a:p>
          <a:p>
            <a:pPr algn="ctr"/>
            <a:r>
              <a:rPr lang="en-US" sz="3200" b="1" dirty="0">
                <a:solidFill>
                  <a:srgbClr val="323D99"/>
                </a:solidFill>
              </a:rPr>
              <a:t>FCI breeds 3 </a:t>
            </a:r>
            <a:r>
              <a:rPr lang="en-US" sz="3200" dirty="0">
                <a:solidFill>
                  <a:srgbClr val="323D99"/>
                </a:solidFill>
              </a:rPr>
              <a:t>- nomenclature</a:t>
            </a:r>
            <a:endParaRPr lang="nl-NL" sz="3200" dirty="0">
              <a:solidFill>
                <a:srgbClr val="323D99"/>
              </a:solidFill>
            </a:endParaRPr>
          </a:p>
        </p:txBody>
      </p:sp>
      <p:pic>
        <p:nvPicPr>
          <p:cNvPr id="6" name="Afbeelding 5" descr="Afbeelding met tekst, zoogdier, collage, hond&#10;&#10;Automatisch gegenereerde beschrijving">
            <a:extLst>
              <a:ext uri="{FF2B5EF4-FFF2-40B4-BE49-F238E27FC236}">
                <a16:creationId xmlns:a16="http://schemas.microsoft.com/office/drawing/2014/main" id="{16CEC35F-F727-69CF-CA7C-F05FC65C5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196" y="608171"/>
            <a:ext cx="10972801" cy="4388966"/>
          </a:xfrm>
          <a:prstGeom prst="rect">
            <a:avLst/>
          </a:prstGeom>
        </p:spPr>
      </p:pic>
      <p:sp>
        <p:nvSpPr>
          <p:cNvPr id="8" name="Tijdelijke aanduiding voor dianummer 7">
            <a:extLst>
              <a:ext uri="{FF2B5EF4-FFF2-40B4-BE49-F238E27FC236}">
                <a16:creationId xmlns:a16="http://schemas.microsoft.com/office/drawing/2014/main" id="{8DE9F909-11E6-5B32-B7E5-61045D6B7937}"/>
              </a:ext>
            </a:extLst>
          </p:cNvPr>
          <p:cNvSpPr>
            <a:spLocks noGrp="1"/>
          </p:cNvSpPr>
          <p:nvPr>
            <p:ph type="sldNum" sz="quarter" idx="12"/>
          </p:nvPr>
        </p:nvSpPr>
        <p:spPr/>
        <p:txBody>
          <a:bodyPr/>
          <a:lstStyle/>
          <a:p>
            <a:fld id="{E823D29F-A676-4408-876F-1A3458C4A6A0}" type="slidenum">
              <a:rPr lang="nl-NL" smtClean="0"/>
              <a:t>1</a:t>
            </a:fld>
            <a:endParaRPr lang="nl-NL"/>
          </a:p>
        </p:txBody>
      </p:sp>
      <p:sp>
        <p:nvSpPr>
          <p:cNvPr id="9" name="Tijdelijke aanduiding voor voettekst 8">
            <a:extLst>
              <a:ext uri="{FF2B5EF4-FFF2-40B4-BE49-F238E27FC236}">
                <a16:creationId xmlns:a16="http://schemas.microsoft.com/office/drawing/2014/main" id="{AB5D7D69-6376-0A5E-723C-A688BBCC3994}"/>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18404190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Click="0" advTm="10000">
        <p15:prstTrans prst="curtains"/>
      </p:transition>
    </mc:Choice>
    <mc:Fallback>
      <p:transition spd="slow"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DE5AA-3992-25C2-447A-C4CFD43495CF}"/>
            </a:ext>
          </a:extLst>
        </p:cNvPr>
        <p:cNvGrpSpPr/>
        <p:nvPr/>
      </p:nvGrpSpPr>
      <p:grpSpPr>
        <a:xfrm>
          <a:off x="0" y="0"/>
          <a:ext cx="0" cy="0"/>
          <a:chOff x="0" y="0"/>
          <a:chExt cx="0" cy="0"/>
        </a:xfrm>
      </p:grpSpPr>
      <p:pic>
        <p:nvPicPr>
          <p:cNvPr id="6" name="Afbeelding 5" descr="Afbeelding met zoogdier, huisdier, hond, Hondenras&#10;&#10;Automatisch gegenereerde beschrijving">
            <a:extLst>
              <a:ext uri="{FF2B5EF4-FFF2-40B4-BE49-F238E27FC236}">
                <a16:creationId xmlns:a16="http://schemas.microsoft.com/office/drawing/2014/main" id="{05171131-8E92-E1D9-3337-E4A4BE3A9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3341" y="282803"/>
            <a:ext cx="4731566" cy="3146197"/>
          </a:xfrm>
          <a:prstGeom prst="rect">
            <a:avLst/>
          </a:prstGeom>
        </p:spPr>
      </p:pic>
      <p:sp>
        <p:nvSpPr>
          <p:cNvPr id="5" name="Rechthoek 4">
            <a:extLst>
              <a:ext uri="{FF2B5EF4-FFF2-40B4-BE49-F238E27FC236}">
                <a16:creationId xmlns:a16="http://schemas.microsoft.com/office/drawing/2014/main" id="{5AD5A985-6C34-001D-E190-BC0B9EBDFD72}"/>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CAIRN TERRIER</a:t>
            </a:r>
          </a:p>
        </p:txBody>
      </p:sp>
      <p:graphicFrame>
        <p:nvGraphicFramePr>
          <p:cNvPr id="7" name="Tabel 6">
            <a:extLst>
              <a:ext uri="{FF2B5EF4-FFF2-40B4-BE49-F238E27FC236}">
                <a16:creationId xmlns:a16="http://schemas.microsoft.com/office/drawing/2014/main" id="{F0C61BEB-70EE-28E6-144A-0F3E5AE607FB}"/>
              </a:ext>
            </a:extLst>
          </p:cNvPr>
          <p:cNvGraphicFramePr>
            <a:graphicFrameLocks noGrp="1"/>
          </p:cNvGraphicFramePr>
          <p:nvPr>
            <p:extLst>
              <p:ext uri="{D42A27DB-BD31-4B8C-83A1-F6EECF244321}">
                <p14:modId xmlns:p14="http://schemas.microsoft.com/office/powerpoint/2010/main" val="1723704749"/>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err="1">
                          <a:solidFill>
                            <a:srgbClr val="002060"/>
                          </a:solidFill>
                        </a:rPr>
                        <a:t>Approximately</a:t>
                      </a:r>
                      <a:r>
                        <a:rPr lang="nl-NL" dirty="0">
                          <a:solidFill>
                            <a:srgbClr val="002060"/>
                          </a:solidFill>
                        </a:rPr>
                        <a:t> 28-31 cm </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a:solidFill>
                            <a:srgbClr val="002060"/>
                          </a:solidFill>
                        </a:rPr>
                        <a:t>In </a:t>
                      </a:r>
                      <a:r>
                        <a:rPr lang="nl-NL" dirty="0" err="1">
                          <a:solidFill>
                            <a:srgbClr val="002060"/>
                          </a:solidFill>
                        </a:rPr>
                        <a:t>proportion</a:t>
                      </a:r>
                      <a:r>
                        <a:rPr lang="nl-NL" dirty="0">
                          <a:solidFill>
                            <a:srgbClr val="002060"/>
                          </a:solidFill>
                        </a:rPr>
                        <a:t>, </a:t>
                      </a:r>
                      <a:r>
                        <a:rPr lang="nl-NL" dirty="0" err="1">
                          <a:solidFill>
                            <a:srgbClr val="002060"/>
                          </a:solidFill>
                        </a:rPr>
                        <a:t>ideally</a:t>
                      </a:r>
                      <a:r>
                        <a:rPr lang="nl-NL" dirty="0">
                          <a:solidFill>
                            <a:srgbClr val="002060"/>
                          </a:solidFill>
                        </a:rPr>
                        <a:t> 6-7,5 kg</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53AC8FB7-9F46-6AE9-6B7B-48C63D4483E1}"/>
              </a:ext>
            </a:extLst>
          </p:cNvPr>
          <p:cNvGraphicFramePr>
            <a:graphicFrameLocks noGrp="1"/>
          </p:cNvGraphicFramePr>
          <p:nvPr>
            <p:extLst>
              <p:ext uri="{D42A27DB-BD31-4B8C-83A1-F6EECF244321}">
                <p14:modId xmlns:p14="http://schemas.microsoft.com/office/powerpoint/2010/main" val="873947807"/>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004</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Very important.  Weather-resistant.  Must be double-coated, with profuse, harsh, but not coarse, outer coat</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Cream, wheaten, red, grey or nearly black.</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4DCEDA74-464F-0EAE-F553-C6BFA8F4FBC6}"/>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Agile, alert, of workmanlike, natural appearance.  Standing well forward on forepaws.  Strong quarters.  Deep in rib, very free in movement.</a:t>
            </a:r>
          </a:p>
          <a:p>
            <a:endParaRPr lang="en-US" sz="1400" dirty="0">
              <a:solidFill>
                <a:srgbClr val="002060"/>
              </a:solidFill>
            </a:endParaRPr>
          </a:p>
          <a:p>
            <a:r>
              <a:rPr lang="en-US" sz="2400" dirty="0">
                <a:solidFill>
                  <a:srgbClr val="002060"/>
                </a:solidFill>
              </a:rPr>
              <a:t>Should impress as being active, game and hardy.  Fearless and gay disposition; assertive but not aggressive. </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BE827F5A-EA4C-60D0-9076-867BEB045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BF25E22F-2886-38A3-7BBA-E051465E0008}"/>
              </a:ext>
            </a:extLst>
          </p:cNvPr>
          <p:cNvSpPr>
            <a:spLocks noGrp="1"/>
          </p:cNvSpPr>
          <p:nvPr>
            <p:ph type="sldNum" sz="quarter" idx="12"/>
          </p:nvPr>
        </p:nvSpPr>
        <p:spPr/>
        <p:txBody>
          <a:bodyPr/>
          <a:lstStyle/>
          <a:p>
            <a:fld id="{E823D29F-A676-4408-876F-1A3458C4A6A0}" type="slidenum">
              <a:rPr lang="nl-NL" smtClean="0"/>
              <a:t>10</a:t>
            </a:fld>
            <a:endParaRPr lang="nl-NL"/>
          </a:p>
        </p:txBody>
      </p:sp>
      <p:sp>
        <p:nvSpPr>
          <p:cNvPr id="14" name="Tijdelijke aanduiding voor voettekst 13">
            <a:extLst>
              <a:ext uri="{FF2B5EF4-FFF2-40B4-BE49-F238E27FC236}">
                <a16:creationId xmlns:a16="http://schemas.microsoft.com/office/drawing/2014/main" id="{4DBA69CB-1B3B-B0F7-E5FB-F7667065232D}"/>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29880390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0CBF7-649C-676D-C673-121B1425C0DC}"/>
            </a:ext>
          </a:extLst>
        </p:cNvPr>
        <p:cNvGrpSpPr/>
        <p:nvPr/>
      </p:nvGrpSpPr>
      <p:grpSpPr>
        <a:xfrm>
          <a:off x="0" y="0"/>
          <a:ext cx="0" cy="0"/>
          <a:chOff x="0" y="0"/>
          <a:chExt cx="0" cy="0"/>
        </a:xfrm>
      </p:grpSpPr>
      <p:pic>
        <p:nvPicPr>
          <p:cNvPr id="6" name="Afbeelding 5" descr="Afbeelding met gras, Hondenras, huisdier, buitenshuis&#10;&#10;Automatisch gegenereerde beschrijving">
            <a:extLst>
              <a:ext uri="{FF2B5EF4-FFF2-40B4-BE49-F238E27FC236}">
                <a16:creationId xmlns:a16="http://schemas.microsoft.com/office/drawing/2014/main" id="{A8CF0548-5C63-47AE-13B7-DCDDCDF6C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7825" y="282803"/>
            <a:ext cx="4787082" cy="3146197"/>
          </a:xfrm>
          <a:prstGeom prst="rect">
            <a:avLst/>
          </a:prstGeom>
        </p:spPr>
      </p:pic>
      <p:sp>
        <p:nvSpPr>
          <p:cNvPr id="5" name="Rechthoek 4">
            <a:extLst>
              <a:ext uri="{FF2B5EF4-FFF2-40B4-BE49-F238E27FC236}">
                <a16:creationId xmlns:a16="http://schemas.microsoft.com/office/drawing/2014/main" id="{00A8E0A7-78DA-4790-9B78-C311E81BC5CA}"/>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CESKY TERRIER</a:t>
            </a:r>
          </a:p>
        </p:txBody>
      </p:sp>
      <p:graphicFrame>
        <p:nvGraphicFramePr>
          <p:cNvPr id="7" name="Tabel 6">
            <a:extLst>
              <a:ext uri="{FF2B5EF4-FFF2-40B4-BE49-F238E27FC236}">
                <a16:creationId xmlns:a16="http://schemas.microsoft.com/office/drawing/2014/main" id="{358EA1F2-2B48-C3BB-47DF-772FA6B67C93}"/>
              </a:ext>
            </a:extLst>
          </p:cNvPr>
          <p:cNvGraphicFramePr>
            <a:graphicFrameLocks noGrp="1"/>
          </p:cNvGraphicFramePr>
          <p:nvPr>
            <p:extLst>
              <p:ext uri="{D42A27DB-BD31-4B8C-83A1-F6EECF244321}">
                <p14:modId xmlns:p14="http://schemas.microsoft.com/office/powerpoint/2010/main" val="4190274077"/>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a:solidFill>
                            <a:srgbClr val="002060"/>
                          </a:solidFill>
                        </a:rPr>
                        <a:t>Male 29 cm, </a:t>
                      </a:r>
                      <a:r>
                        <a:rPr lang="nl-NL" dirty="0" err="1">
                          <a:solidFill>
                            <a:srgbClr val="002060"/>
                          </a:solidFill>
                        </a:rPr>
                        <a:t>female</a:t>
                      </a:r>
                      <a:r>
                        <a:rPr lang="nl-NL" dirty="0">
                          <a:solidFill>
                            <a:srgbClr val="002060"/>
                          </a:solidFill>
                        </a:rPr>
                        <a:t> 27 cm</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err="1">
                          <a:solidFill>
                            <a:srgbClr val="002060"/>
                          </a:solidFill>
                        </a:rPr>
                        <a:t>Between</a:t>
                      </a:r>
                      <a:r>
                        <a:rPr lang="nl-NL" dirty="0">
                          <a:solidFill>
                            <a:srgbClr val="002060"/>
                          </a:solidFill>
                        </a:rPr>
                        <a:t> 6 </a:t>
                      </a:r>
                      <a:r>
                        <a:rPr lang="nl-NL" dirty="0" err="1">
                          <a:solidFill>
                            <a:srgbClr val="002060"/>
                          </a:solidFill>
                        </a:rPr>
                        <a:t>and</a:t>
                      </a:r>
                      <a:r>
                        <a:rPr lang="nl-NL" dirty="0">
                          <a:solidFill>
                            <a:srgbClr val="002060"/>
                          </a:solidFill>
                        </a:rPr>
                        <a:t> 10 kg</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3E734543-E6EE-B1AD-7E4E-E29599A5A733}"/>
              </a:ext>
            </a:extLst>
          </p:cNvPr>
          <p:cNvGraphicFramePr>
            <a:graphicFrameLocks noGrp="1"/>
          </p:cNvGraphicFramePr>
          <p:nvPr>
            <p:extLst>
              <p:ext uri="{D42A27DB-BD31-4B8C-83A1-F6EECF244321}">
                <p14:modId xmlns:p14="http://schemas.microsoft.com/office/powerpoint/2010/main" val="2101177108"/>
              </p:ext>
            </p:extLst>
          </p:nvPr>
        </p:nvGraphicFramePr>
        <p:xfrm>
          <a:off x="166255" y="2142373"/>
          <a:ext cx="6844145" cy="111252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246</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Hair long, fine but firm, slightly wavy with a silky gloss</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2 varieties: grey-blue or light-coffee-brown </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DC21F16D-51DC-6B4E-6CAB-C87897281DF5}"/>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CZECH REPUBLIC</a:t>
            </a:r>
          </a:p>
          <a:p>
            <a:endParaRPr lang="en-US" sz="2400" dirty="0">
              <a:solidFill>
                <a:srgbClr val="002060"/>
              </a:solidFill>
            </a:endParaRPr>
          </a:p>
          <a:p>
            <a:r>
              <a:rPr lang="en-US" sz="2400" dirty="0">
                <a:solidFill>
                  <a:srgbClr val="002060"/>
                </a:solidFill>
              </a:rPr>
              <a:t>Short legged, long haired, well made and well muscled Terrier with smallish drop ears, of a rectangular format.</a:t>
            </a:r>
          </a:p>
          <a:p>
            <a:endParaRPr lang="en-US" sz="1400" dirty="0">
              <a:solidFill>
                <a:srgbClr val="002060"/>
              </a:solidFill>
            </a:endParaRPr>
          </a:p>
          <a:p>
            <a:r>
              <a:rPr lang="en-US" sz="2400" dirty="0">
                <a:solidFill>
                  <a:srgbClr val="002060"/>
                </a:solidFill>
              </a:rPr>
              <a:t>Balanced, non-aggressive, pleasant and cheerful companion, easy to  train; somewhat  reserved towards strangers; of calm and kind disposition.</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31B4FD88-F617-5F13-25F5-204C3EA8A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5" name="Tijdelijke aanduiding voor dianummer 14">
            <a:extLst>
              <a:ext uri="{FF2B5EF4-FFF2-40B4-BE49-F238E27FC236}">
                <a16:creationId xmlns:a16="http://schemas.microsoft.com/office/drawing/2014/main" id="{A562CDF5-22AE-695E-0DDC-346A90FCB9FC}"/>
              </a:ext>
            </a:extLst>
          </p:cNvPr>
          <p:cNvSpPr>
            <a:spLocks noGrp="1"/>
          </p:cNvSpPr>
          <p:nvPr>
            <p:ph type="sldNum" sz="quarter" idx="12"/>
          </p:nvPr>
        </p:nvSpPr>
        <p:spPr/>
        <p:txBody>
          <a:bodyPr/>
          <a:lstStyle/>
          <a:p>
            <a:fld id="{E823D29F-A676-4408-876F-1A3458C4A6A0}" type="slidenum">
              <a:rPr lang="nl-NL" smtClean="0"/>
              <a:t>11</a:t>
            </a:fld>
            <a:endParaRPr lang="nl-NL"/>
          </a:p>
        </p:txBody>
      </p:sp>
      <p:sp>
        <p:nvSpPr>
          <p:cNvPr id="16" name="Tijdelijke aanduiding voor voettekst 15">
            <a:extLst>
              <a:ext uri="{FF2B5EF4-FFF2-40B4-BE49-F238E27FC236}">
                <a16:creationId xmlns:a16="http://schemas.microsoft.com/office/drawing/2014/main" id="{FC87CD7C-C59C-7129-18E9-4A0479889BEB}"/>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16228073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BD985-1AF7-761E-6CAA-87FE769A8657}"/>
            </a:ext>
          </a:extLst>
        </p:cNvPr>
        <p:cNvGrpSpPr/>
        <p:nvPr/>
      </p:nvGrpSpPr>
      <p:grpSpPr>
        <a:xfrm>
          <a:off x="0" y="0"/>
          <a:ext cx="0" cy="0"/>
          <a:chOff x="0" y="0"/>
          <a:chExt cx="0" cy="0"/>
        </a:xfrm>
      </p:grpSpPr>
      <p:pic>
        <p:nvPicPr>
          <p:cNvPr id="6" name="Afbeelding 5" descr="Afbeelding met zoogdier, hond, gras, Hondenras&#10;&#10;Automatisch gegenereerde beschrijving">
            <a:extLst>
              <a:ext uri="{FF2B5EF4-FFF2-40B4-BE49-F238E27FC236}">
                <a16:creationId xmlns:a16="http://schemas.microsoft.com/office/drawing/2014/main" id="{7EE02E7D-57D8-ED3F-D966-5024C1306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918" y="236667"/>
            <a:ext cx="4820989" cy="2711806"/>
          </a:xfrm>
          <a:prstGeom prst="rect">
            <a:avLst/>
          </a:prstGeom>
        </p:spPr>
      </p:pic>
      <p:sp>
        <p:nvSpPr>
          <p:cNvPr id="5" name="Rechthoek 4">
            <a:extLst>
              <a:ext uri="{FF2B5EF4-FFF2-40B4-BE49-F238E27FC236}">
                <a16:creationId xmlns:a16="http://schemas.microsoft.com/office/drawing/2014/main" id="{280902E8-7BF7-20CF-3F2F-EE83D0CA5820}"/>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DANDIE DINMONT TERRIER</a:t>
            </a:r>
          </a:p>
        </p:txBody>
      </p:sp>
      <p:graphicFrame>
        <p:nvGraphicFramePr>
          <p:cNvPr id="7" name="Tabel 6">
            <a:extLst>
              <a:ext uri="{FF2B5EF4-FFF2-40B4-BE49-F238E27FC236}">
                <a16:creationId xmlns:a16="http://schemas.microsoft.com/office/drawing/2014/main" id="{FEEB3155-8C9F-DB4E-17C9-F495AB053B06}"/>
              </a:ext>
            </a:extLst>
          </p:cNvPr>
          <p:cNvGraphicFramePr>
            <a:graphicFrameLocks noGrp="1"/>
          </p:cNvGraphicFramePr>
          <p:nvPr>
            <p:extLst>
              <p:ext uri="{D42A27DB-BD31-4B8C-83A1-F6EECF244321}">
                <p14:modId xmlns:p14="http://schemas.microsoft.com/office/powerpoint/2010/main" val="2918969890"/>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err="1">
                          <a:solidFill>
                            <a:srgbClr val="002060"/>
                          </a:solidFill>
                        </a:rPr>
                        <a:t>Between</a:t>
                      </a:r>
                      <a:r>
                        <a:rPr lang="nl-NL" dirty="0">
                          <a:solidFill>
                            <a:srgbClr val="002060"/>
                          </a:solidFill>
                        </a:rPr>
                        <a:t> 8 </a:t>
                      </a:r>
                      <a:r>
                        <a:rPr lang="nl-NL" dirty="0" err="1">
                          <a:solidFill>
                            <a:srgbClr val="002060"/>
                          </a:solidFill>
                        </a:rPr>
                        <a:t>and</a:t>
                      </a:r>
                      <a:r>
                        <a:rPr lang="nl-NL" dirty="0">
                          <a:solidFill>
                            <a:srgbClr val="002060"/>
                          </a:solidFill>
                        </a:rPr>
                        <a:t> 11 kg</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A2C42DE6-8A4F-3AC7-3A19-78EE42BF9AD9}"/>
              </a:ext>
            </a:extLst>
          </p:cNvPr>
          <p:cNvGraphicFramePr>
            <a:graphicFrameLocks noGrp="1"/>
          </p:cNvGraphicFramePr>
          <p:nvPr>
            <p:extLst>
              <p:ext uri="{D42A27DB-BD31-4B8C-83A1-F6EECF244321}">
                <p14:modId xmlns:p14="http://schemas.microsoft.com/office/powerpoint/2010/main" val="2297368465"/>
              </p:ext>
            </p:extLst>
          </p:nvPr>
        </p:nvGraphicFramePr>
        <p:xfrm>
          <a:off x="166255" y="2142373"/>
          <a:ext cx="6844145" cy="111252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168</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sz="1600" dirty="0">
                          <a:solidFill>
                            <a:srgbClr val="002060"/>
                          </a:solidFill>
                        </a:rPr>
                        <a:t>Double coat with a soft linty undercoat and a harder topcoat</a:t>
                      </a:r>
                      <a:endParaRPr lang="nl-NL" sz="1600"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nl-NL" dirty="0" err="1">
                          <a:solidFill>
                            <a:srgbClr val="002060"/>
                          </a:solidFill>
                        </a:rPr>
                        <a:t>Pepper</a:t>
                      </a:r>
                      <a:r>
                        <a:rPr lang="nl-NL" dirty="0">
                          <a:solidFill>
                            <a:srgbClr val="002060"/>
                          </a:solidFill>
                        </a:rPr>
                        <a:t> </a:t>
                      </a:r>
                      <a:r>
                        <a:rPr lang="nl-NL" sz="1400" dirty="0">
                          <a:solidFill>
                            <a:srgbClr val="002060"/>
                          </a:solidFill>
                        </a:rPr>
                        <a:t>(</a:t>
                      </a:r>
                      <a:r>
                        <a:rPr lang="nl-NL" sz="1400" dirty="0" err="1">
                          <a:solidFill>
                            <a:srgbClr val="002060"/>
                          </a:solidFill>
                        </a:rPr>
                        <a:t>silver</a:t>
                      </a:r>
                      <a:r>
                        <a:rPr lang="nl-NL" sz="1400" dirty="0">
                          <a:solidFill>
                            <a:srgbClr val="002060"/>
                          </a:solidFill>
                        </a:rPr>
                        <a:t> </a:t>
                      </a:r>
                      <a:r>
                        <a:rPr lang="nl-NL" sz="1400" dirty="0" err="1">
                          <a:solidFill>
                            <a:srgbClr val="002060"/>
                          </a:solidFill>
                        </a:rPr>
                        <a:t>grey</a:t>
                      </a:r>
                      <a:r>
                        <a:rPr lang="nl-NL" sz="1400" dirty="0">
                          <a:solidFill>
                            <a:srgbClr val="002060"/>
                          </a:solidFill>
                        </a:rPr>
                        <a:t>-black) </a:t>
                      </a:r>
                      <a:r>
                        <a:rPr lang="nl-NL" dirty="0">
                          <a:solidFill>
                            <a:srgbClr val="002060"/>
                          </a:solidFill>
                        </a:rPr>
                        <a:t>or </a:t>
                      </a:r>
                      <a:r>
                        <a:rPr lang="nl-NL" dirty="0" err="1">
                          <a:solidFill>
                            <a:srgbClr val="002060"/>
                          </a:solidFill>
                        </a:rPr>
                        <a:t>mustard</a:t>
                      </a:r>
                      <a:r>
                        <a:rPr lang="nl-NL" dirty="0">
                          <a:solidFill>
                            <a:srgbClr val="002060"/>
                          </a:solidFill>
                        </a:rPr>
                        <a:t> </a:t>
                      </a:r>
                      <a:r>
                        <a:rPr lang="nl-NL" sz="1400" dirty="0">
                          <a:solidFill>
                            <a:srgbClr val="002060"/>
                          </a:solidFill>
                        </a:rPr>
                        <a:t>(</a:t>
                      </a:r>
                      <a:r>
                        <a:rPr lang="nl-NL" sz="1400" dirty="0" err="1">
                          <a:solidFill>
                            <a:srgbClr val="002060"/>
                          </a:solidFill>
                        </a:rPr>
                        <a:t>reddish</a:t>
                      </a:r>
                      <a:r>
                        <a:rPr lang="nl-NL" sz="1400" dirty="0">
                          <a:solidFill>
                            <a:srgbClr val="002060"/>
                          </a:solidFill>
                        </a:rPr>
                        <a:t> </a:t>
                      </a:r>
                      <a:r>
                        <a:rPr lang="nl-NL" sz="1400" dirty="0" err="1">
                          <a:solidFill>
                            <a:srgbClr val="002060"/>
                          </a:solidFill>
                        </a:rPr>
                        <a:t>brown</a:t>
                      </a:r>
                      <a:r>
                        <a:rPr lang="nl-NL" sz="1400" dirty="0">
                          <a:solidFill>
                            <a:srgbClr val="002060"/>
                          </a:solidFill>
                        </a:rPr>
                        <a:t>–</a:t>
                      </a:r>
                      <a:r>
                        <a:rPr lang="nl-NL" sz="1400" dirty="0" err="1">
                          <a:solidFill>
                            <a:srgbClr val="002060"/>
                          </a:solidFill>
                        </a:rPr>
                        <a:t>pale</a:t>
                      </a:r>
                      <a:r>
                        <a:rPr lang="nl-NL" sz="1400" dirty="0">
                          <a:solidFill>
                            <a:srgbClr val="002060"/>
                          </a:solidFill>
                        </a:rPr>
                        <a:t> </a:t>
                      </a:r>
                      <a:r>
                        <a:rPr lang="nl-NL" sz="1400" dirty="0" err="1">
                          <a:solidFill>
                            <a:srgbClr val="002060"/>
                          </a:solidFill>
                        </a:rPr>
                        <a:t>fawn</a:t>
                      </a:r>
                      <a:r>
                        <a:rPr lang="nl-NL" sz="1400" dirty="0">
                          <a:solidFill>
                            <a:srgbClr val="002060"/>
                          </a:solidFill>
                        </a:rPr>
                        <a:t>)</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B3031880-8A6F-DF53-5036-C09399A6A411}"/>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Distinctive head with beautiful silky covering, with large, wise intelligent eyes offsetting long, low weaselly body.  Short, strong legs; weatherproof coat.</a:t>
            </a:r>
          </a:p>
          <a:p>
            <a:endParaRPr lang="en-US" sz="1400" dirty="0">
              <a:solidFill>
                <a:srgbClr val="002060"/>
              </a:solidFill>
            </a:endParaRPr>
          </a:p>
          <a:p>
            <a:r>
              <a:rPr lang="en-US" sz="2400" dirty="0">
                <a:solidFill>
                  <a:srgbClr val="002060"/>
                </a:solidFill>
              </a:rPr>
              <a:t>Game, workmanlike Terrier.  Independent, highly intelligent, determined, persistent, </a:t>
            </a:r>
          </a:p>
          <a:p>
            <a:r>
              <a:rPr lang="en-US" sz="2400" dirty="0">
                <a:solidFill>
                  <a:srgbClr val="002060"/>
                </a:solidFill>
              </a:rPr>
              <a:t>sensitive, affectionate and dignified.</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F40E1003-C8DD-6DDD-CB91-46FD65098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1C837767-0500-6D65-869A-B08A9CD1ECBD}"/>
              </a:ext>
            </a:extLst>
          </p:cNvPr>
          <p:cNvSpPr>
            <a:spLocks noGrp="1"/>
          </p:cNvSpPr>
          <p:nvPr>
            <p:ph type="sldNum" sz="quarter" idx="12"/>
          </p:nvPr>
        </p:nvSpPr>
        <p:spPr/>
        <p:txBody>
          <a:bodyPr/>
          <a:lstStyle/>
          <a:p>
            <a:fld id="{E823D29F-A676-4408-876F-1A3458C4A6A0}" type="slidenum">
              <a:rPr lang="nl-NL" smtClean="0"/>
              <a:t>12</a:t>
            </a:fld>
            <a:endParaRPr lang="nl-NL"/>
          </a:p>
        </p:txBody>
      </p:sp>
      <p:sp>
        <p:nvSpPr>
          <p:cNvPr id="14" name="Tijdelijke aanduiding voor voettekst 13">
            <a:extLst>
              <a:ext uri="{FF2B5EF4-FFF2-40B4-BE49-F238E27FC236}">
                <a16:creationId xmlns:a16="http://schemas.microsoft.com/office/drawing/2014/main" id="{E131AA34-4F07-D680-958E-2B0DF13D7F62}"/>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19952807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44B39-65BD-7073-A3E6-1DF6B6F8ED5D}"/>
            </a:ext>
          </a:extLst>
        </p:cNvPr>
        <p:cNvGrpSpPr/>
        <p:nvPr/>
      </p:nvGrpSpPr>
      <p:grpSpPr>
        <a:xfrm>
          <a:off x="0" y="0"/>
          <a:ext cx="0" cy="0"/>
          <a:chOff x="0" y="0"/>
          <a:chExt cx="0" cy="0"/>
        </a:xfrm>
      </p:grpSpPr>
      <p:pic>
        <p:nvPicPr>
          <p:cNvPr id="6" name="Afbeelding 5" descr="Afbeelding met gras, zoogdier, Hondenras, hond&#10;&#10;Automatisch gegenereerde beschrijving">
            <a:extLst>
              <a:ext uri="{FF2B5EF4-FFF2-40B4-BE49-F238E27FC236}">
                <a16:creationId xmlns:a16="http://schemas.microsoft.com/office/drawing/2014/main" id="{FB52068B-A259-A800-0008-23C08E3CE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782" y="272742"/>
            <a:ext cx="4739125" cy="3156257"/>
          </a:xfrm>
          <a:prstGeom prst="rect">
            <a:avLst/>
          </a:prstGeom>
        </p:spPr>
      </p:pic>
      <p:sp>
        <p:nvSpPr>
          <p:cNvPr id="5" name="Rechthoek 4">
            <a:extLst>
              <a:ext uri="{FF2B5EF4-FFF2-40B4-BE49-F238E27FC236}">
                <a16:creationId xmlns:a16="http://schemas.microsoft.com/office/drawing/2014/main" id="{A4FD7B97-0412-69CF-81B8-A5B8A10BABD4}"/>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ENGLISH TOY TERRIER BLACK (B&amp;T)</a:t>
            </a:r>
          </a:p>
        </p:txBody>
      </p:sp>
      <p:graphicFrame>
        <p:nvGraphicFramePr>
          <p:cNvPr id="7" name="Tabel 6">
            <a:extLst>
              <a:ext uri="{FF2B5EF4-FFF2-40B4-BE49-F238E27FC236}">
                <a16:creationId xmlns:a16="http://schemas.microsoft.com/office/drawing/2014/main" id="{091C2050-8982-B9C4-B787-0BB2937AEEB6}"/>
              </a:ext>
            </a:extLst>
          </p:cNvPr>
          <p:cNvGraphicFramePr>
            <a:graphicFrameLocks noGrp="1"/>
          </p:cNvGraphicFramePr>
          <p:nvPr>
            <p:extLst>
              <p:ext uri="{D42A27DB-BD31-4B8C-83A1-F6EECF244321}">
                <p14:modId xmlns:p14="http://schemas.microsoft.com/office/powerpoint/2010/main" val="2548107453"/>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err="1">
                          <a:solidFill>
                            <a:srgbClr val="002060"/>
                          </a:solidFill>
                        </a:rPr>
                        <a:t>Between</a:t>
                      </a:r>
                      <a:r>
                        <a:rPr lang="nl-NL" dirty="0">
                          <a:solidFill>
                            <a:srgbClr val="002060"/>
                          </a:solidFill>
                        </a:rPr>
                        <a:t> 25 </a:t>
                      </a:r>
                      <a:r>
                        <a:rPr lang="nl-NL" dirty="0" err="1">
                          <a:solidFill>
                            <a:srgbClr val="002060"/>
                          </a:solidFill>
                        </a:rPr>
                        <a:t>and</a:t>
                      </a:r>
                      <a:r>
                        <a:rPr lang="nl-NL" dirty="0">
                          <a:solidFill>
                            <a:srgbClr val="002060"/>
                          </a:solidFill>
                        </a:rPr>
                        <a:t> 30 cm</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err="1">
                          <a:solidFill>
                            <a:srgbClr val="002060"/>
                          </a:solidFill>
                        </a:rPr>
                        <a:t>Between</a:t>
                      </a:r>
                      <a:r>
                        <a:rPr lang="nl-NL" dirty="0">
                          <a:solidFill>
                            <a:srgbClr val="002060"/>
                          </a:solidFill>
                        </a:rPr>
                        <a:t> 2,7 </a:t>
                      </a:r>
                      <a:r>
                        <a:rPr lang="nl-NL" dirty="0" err="1">
                          <a:solidFill>
                            <a:srgbClr val="002060"/>
                          </a:solidFill>
                        </a:rPr>
                        <a:t>and</a:t>
                      </a:r>
                      <a:r>
                        <a:rPr lang="nl-NL" dirty="0">
                          <a:solidFill>
                            <a:srgbClr val="002060"/>
                          </a:solidFill>
                        </a:rPr>
                        <a:t> 3,6 kg</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0790E843-F872-0D48-F9E4-E7ABAC0755AE}"/>
              </a:ext>
            </a:extLst>
          </p:cNvPr>
          <p:cNvGraphicFramePr>
            <a:graphicFrameLocks noGrp="1"/>
          </p:cNvGraphicFramePr>
          <p:nvPr>
            <p:extLst>
              <p:ext uri="{D42A27DB-BD31-4B8C-83A1-F6EECF244321}">
                <p14:modId xmlns:p14="http://schemas.microsoft.com/office/powerpoint/2010/main" val="938137248"/>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013</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sz="1600" dirty="0">
                          <a:solidFill>
                            <a:srgbClr val="002060"/>
                          </a:solidFill>
                        </a:rPr>
                        <a:t>Thick, close and glossy. A density of short hair required.</a:t>
                      </a:r>
                      <a:endParaRPr lang="nl-NL" sz="1600"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Black and tan. The black ebony, the tan likened to a new chestnut deeply rich.</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5B4BBDA4-6157-190B-5919-48635F1EFC9B}"/>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Well balanced, elegant and compact, sleek and cleanly built. Head and legs proportionate thus producing the correct balance.</a:t>
            </a:r>
          </a:p>
          <a:p>
            <a:endParaRPr lang="en-US" sz="1400" dirty="0">
              <a:solidFill>
                <a:srgbClr val="002060"/>
              </a:solidFill>
            </a:endParaRPr>
          </a:p>
          <a:p>
            <a:r>
              <a:rPr lang="en-US" sz="2400" dirty="0">
                <a:solidFill>
                  <a:srgbClr val="002060"/>
                </a:solidFill>
              </a:rPr>
              <a:t>Toy with Terrier characteristics. Alert, remembering that historically he could acquit </a:t>
            </a:r>
          </a:p>
          <a:p>
            <a:r>
              <a:rPr lang="en-US" sz="2400" dirty="0">
                <a:solidFill>
                  <a:srgbClr val="002060"/>
                </a:solidFill>
              </a:rPr>
              <a:t>himself satisfactorily in the rat pit. Never unduly nervous.</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F08AA1FE-0E8D-B461-D10E-B6072D8FF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5" name="Tijdelijke aanduiding voor dianummer 14">
            <a:extLst>
              <a:ext uri="{FF2B5EF4-FFF2-40B4-BE49-F238E27FC236}">
                <a16:creationId xmlns:a16="http://schemas.microsoft.com/office/drawing/2014/main" id="{D234AE86-FA88-AA12-09B8-1052D2DA8804}"/>
              </a:ext>
            </a:extLst>
          </p:cNvPr>
          <p:cNvSpPr>
            <a:spLocks noGrp="1"/>
          </p:cNvSpPr>
          <p:nvPr>
            <p:ph type="sldNum" sz="quarter" idx="12"/>
          </p:nvPr>
        </p:nvSpPr>
        <p:spPr/>
        <p:txBody>
          <a:bodyPr/>
          <a:lstStyle/>
          <a:p>
            <a:fld id="{E823D29F-A676-4408-876F-1A3458C4A6A0}" type="slidenum">
              <a:rPr lang="nl-NL" smtClean="0"/>
              <a:t>13</a:t>
            </a:fld>
            <a:endParaRPr lang="nl-NL"/>
          </a:p>
        </p:txBody>
      </p:sp>
      <p:sp>
        <p:nvSpPr>
          <p:cNvPr id="16" name="Tijdelijke aanduiding voor voettekst 15">
            <a:extLst>
              <a:ext uri="{FF2B5EF4-FFF2-40B4-BE49-F238E27FC236}">
                <a16:creationId xmlns:a16="http://schemas.microsoft.com/office/drawing/2014/main" id="{A0D7BAD9-6C77-FEED-45CC-BD8A64360CA9}"/>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40332999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2361E-4823-94BA-5F12-27778E2CB7E5}"/>
            </a:ext>
          </a:extLst>
        </p:cNvPr>
        <p:cNvGrpSpPr/>
        <p:nvPr/>
      </p:nvGrpSpPr>
      <p:grpSpPr>
        <a:xfrm>
          <a:off x="0" y="0"/>
          <a:ext cx="0" cy="0"/>
          <a:chOff x="0" y="0"/>
          <a:chExt cx="0" cy="0"/>
        </a:xfrm>
      </p:grpSpPr>
      <p:pic>
        <p:nvPicPr>
          <p:cNvPr id="6" name="Afbeelding 5" descr="Afbeelding met zoogdier, Hondenras, buitenshuis, huisdier&#10;&#10;Automatisch gegenereerde beschrijving">
            <a:extLst>
              <a:ext uri="{FF2B5EF4-FFF2-40B4-BE49-F238E27FC236}">
                <a16:creationId xmlns:a16="http://schemas.microsoft.com/office/drawing/2014/main" id="{C7411F4A-CAC1-2549-2575-0573E2F06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5869" y="282803"/>
            <a:ext cx="4619038" cy="3459146"/>
          </a:xfrm>
          <a:prstGeom prst="rect">
            <a:avLst/>
          </a:prstGeom>
        </p:spPr>
      </p:pic>
      <p:sp>
        <p:nvSpPr>
          <p:cNvPr id="5" name="Rechthoek 4">
            <a:extLst>
              <a:ext uri="{FF2B5EF4-FFF2-40B4-BE49-F238E27FC236}">
                <a16:creationId xmlns:a16="http://schemas.microsoft.com/office/drawing/2014/main" id="{735D0BEF-3D2E-E057-F0F8-D3C3B4B89177}"/>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FOX TERRIER SMOOTH</a:t>
            </a:r>
          </a:p>
        </p:txBody>
      </p:sp>
      <p:graphicFrame>
        <p:nvGraphicFramePr>
          <p:cNvPr id="7" name="Tabel 6">
            <a:extLst>
              <a:ext uri="{FF2B5EF4-FFF2-40B4-BE49-F238E27FC236}">
                <a16:creationId xmlns:a16="http://schemas.microsoft.com/office/drawing/2014/main" id="{07DC441D-6786-4465-7DCC-8DBD3DCFB17F}"/>
              </a:ext>
            </a:extLst>
          </p:cNvPr>
          <p:cNvGraphicFramePr>
            <a:graphicFrameLocks noGrp="1"/>
          </p:cNvGraphicFramePr>
          <p:nvPr>
            <p:extLst>
              <p:ext uri="{D42A27DB-BD31-4B8C-83A1-F6EECF244321}">
                <p14:modId xmlns:p14="http://schemas.microsoft.com/office/powerpoint/2010/main" val="1781070450"/>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err="1">
                          <a:solidFill>
                            <a:srgbClr val="002060"/>
                          </a:solidFill>
                        </a:rPr>
                        <a:t>Not</a:t>
                      </a:r>
                      <a:r>
                        <a:rPr lang="nl-NL" dirty="0">
                          <a:solidFill>
                            <a:srgbClr val="002060"/>
                          </a:solidFill>
                        </a:rPr>
                        <a:t> </a:t>
                      </a:r>
                      <a:r>
                        <a:rPr lang="nl-NL" dirty="0" err="1">
                          <a:solidFill>
                            <a:srgbClr val="002060"/>
                          </a:solidFill>
                        </a:rPr>
                        <a:t>exceeding</a:t>
                      </a:r>
                      <a:r>
                        <a:rPr lang="nl-NL" dirty="0">
                          <a:solidFill>
                            <a:srgbClr val="002060"/>
                          </a:solidFill>
                        </a:rPr>
                        <a:t> 39cm, </a:t>
                      </a:r>
                      <a:r>
                        <a:rPr lang="nl-NL" dirty="0" err="1">
                          <a:solidFill>
                            <a:srgbClr val="002060"/>
                          </a:solidFill>
                        </a:rPr>
                        <a:t>females</a:t>
                      </a:r>
                      <a:r>
                        <a:rPr lang="nl-NL" dirty="0">
                          <a:solidFill>
                            <a:srgbClr val="002060"/>
                          </a:solidFill>
                        </a:rPr>
                        <a:t> </a:t>
                      </a:r>
                      <a:r>
                        <a:rPr lang="nl-NL" dirty="0" err="1">
                          <a:solidFill>
                            <a:srgbClr val="002060"/>
                          </a:solidFill>
                        </a:rPr>
                        <a:t>slightly</a:t>
                      </a:r>
                      <a:r>
                        <a:rPr lang="nl-NL" dirty="0">
                          <a:solidFill>
                            <a:srgbClr val="002060"/>
                          </a:solidFill>
                        </a:rPr>
                        <a:t> </a:t>
                      </a:r>
                      <a:r>
                        <a:rPr lang="nl-NL" dirty="0" err="1">
                          <a:solidFill>
                            <a:srgbClr val="002060"/>
                          </a:solidFill>
                        </a:rPr>
                        <a:t>less</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err="1">
                          <a:solidFill>
                            <a:srgbClr val="002060"/>
                          </a:solidFill>
                        </a:rPr>
                        <a:t>Males</a:t>
                      </a:r>
                      <a:r>
                        <a:rPr lang="nl-NL" dirty="0">
                          <a:solidFill>
                            <a:srgbClr val="002060"/>
                          </a:solidFill>
                        </a:rPr>
                        <a:t> 7,5-8 kg, </a:t>
                      </a:r>
                      <a:r>
                        <a:rPr lang="nl-NL" dirty="0" err="1">
                          <a:solidFill>
                            <a:srgbClr val="002060"/>
                          </a:solidFill>
                        </a:rPr>
                        <a:t>females</a:t>
                      </a:r>
                      <a:r>
                        <a:rPr lang="nl-NL" dirty="0">
                          <a:solidFill>
                            <a:srgbClr val="002060"/>
                          </a:solidFill>
                        </a:rPr>
                        <a:t> 7-7,5 kg</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ADF17550-59D1-41D8-0B79-DB3EE0B8179C}"/>
              </a:ext>
            </a:extLst>
          </p:cNvPr>
          <p:cNvGraphicFramePr>
            <a:graphicFrameLocks noGrp="1"/>
          </p:cNvGraphicFramePr>
          <p:nvPr>
            <p:extLst>
              <p:ext uri="{D42A27DB-BD31-4B8C-83A1-F6EECF244321}">
                <p14:modId xmlns:p14="http://schemas.microsoft.com/office/powerpoint/2010/main" val="4082722853"/>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012</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Straight, flat, smooth, hard, dense and abundant.</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White should predominate, all white, white with tan, black and tan or black markings.</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76E29E8F-B044-958F-C403-C724AA581E40}"/>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Active and lively, bone and strength in small compass, never cloddy or coarse. Neither leggy nor too short in the leg, standing like a well made, short-backed hunter, covering a lot of ground.</a:t>
            </a:r>
          </a:p>
          <a:p>
            <a:endParaRPr lang="en-US" sz="1400" dirty="0">
              <a:solidFill>
                <a:srgbClr val="002060"/>
              </a:solidFill>
            </a:endParaRPr>
          </a:p>
          <a:p>
            <a:r>
              <a:rPr lang="en-US" sz="2400" dirty="0">
                <a:solidFill>
                  <a:srgbClr val="002060"/>
                </a:solidFill>
              </a:rPr>
              <a:t>Alert, quick of movement, keen of expression, on tiptoe of expectation. Friendly,  forthcoming and fearless.</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CD99D713-5761-B149-D220-8D582EB33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CCE797FC-6AF8-DA17-9592-3FF47976DB29}"/>
              </a:ext>
            </a:extLst>
          </p:cNvPr>
          <p:cNvSpPr>
            <a:spLocks noGrp="1"/>
          </p:cNvSpPr>
          <p:nvPr>
            <p:ph type="sldNum" sz="quarter" idx="12"/>
          </p:nvPr>
        </p:nvSpPr>
        <p:spPr/>
        <p:txBody>
          <a:bodyPr/>
          <a:lstStyle/>
          <a:p>
            <a:fld id="{E823D29F-A676-4408-876F-1A3458C4A6A0}" type="slidenum">
              <a:rPr lang="nl-NL" smtClean="0"/>
              <a:t>14</a:t>
            </a:fld>
            <a:endParaRPr lang="nl-NL"/>
          </a:p>
        </p:txBody>
      </p:sp>
      <p:sp>
        <p:nvSpPr>
          <p:cNvPr id="14" name="Tijdelijke aanduiding voor voettekst 13">
            <a:extLst>
              <a:ext uri="{FF2B5EF4-FFF2-40B4-BE49-F238E27FC236}">
                <a16:creationId xmlns:a16="http://schemas.microsoft.com/office/drawing/2014/main" id="{79DEF1EB-3BDC-C66D-E356-0767E800FB10}"/>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4474273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06802-B1C4-6DFB-4DB8-707E24D7C0F5}"/>
            </a:ext>
          </a:extLst>
        </p:cNvPr>
        <p:cNvGrpSpPr/>
        <p:nvPr/>
      </p:nvGrpSpPr>
      <p:grpSpPr>
        <a:xfrm>
          <a:off x="0" y="0"/>
          <a:ext cx="0" cy="0"/>
          <a:chOff x="0" y="0"/>
          <a:chExt cx="0" cy="0"/>
        </a:xfrm>
      </p:grpSpPr>
      <p:pic>
        <p:nvPicPr>
          <p:cNvPr id="6" name="Afbeelding 5" descr="Afbeelding met buitenshuis, gras, Hondenras, huisdier&#10;&#10;Automatisch gegenereerde beschrijving">
            <a:extLst>
              <a:ext uri="{FF2B5EF4-FFF2-40B4-BE49-F238E27FC236}">
                <a16:creationId xmlns:a16="http://schemas.microsoft.com/office/drawing/2014/main" id="{60467F72-6D3E-E777-2A0E-E10E85552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9927" y="282803"/>
            <a:ext cx="4814980" cy="3612181"/>
          </a:xfrm>
          <a:prstGeom prst="rect">
            <a:avLst/>
          </a:prstGeom>
        </p:spPr>
      </p:pic>
      <p:sp>
        <p:nvSpPr>
          <p:cNvPr id="5" name="Rechthoek 4">
            <a:extLst>
              <a:ext uri="{FF2B5EF4-FFF2-40B4-BE49-F238E27FC236}">
                <a16:creationId xmlns:a16="http://schemas.microsoft.com/office/drawing/2014/main" id="{5265A570-8EB7-C6B7-5CB5-AA2ECB7503B0}"/>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FOX TERRIER WIRE</a:t>
            </a:r>
          </a:p>
        </p:txBody>
      </p:sp>
      <p:graphicFrame>
        <p:nvGraphicFramePr>
          <p:cNvPr id="7" name="Tabel 6">
            <a:extLst>
              <a:ext uri="{FF2B5EF4-FFF2-40B4-BE49-F238E27FC236}">
                <a16:creationId xmlns:a16="http://schemas.microsoft.com/office/drawing/2014/main" id="{030E4FBC-82B5-E0EC-F41B-DCFA15E458F7}"/>
              </a:ext>
            </a:extLst>
          </p:cNvPr>
          <p:cNvGraphicFramePr>
            <a:graphicFrameLocks noGrp="1"/>
          </p:cNvGraphicFramePr>
          <p:nvPr>
            <p:extLst>
              <p:ext uri="{D42A27DB-BD31-4B8C-83A1-F6EECF244321}">
                <p14:modId xmlns:p14="http://schemas.microsoft.com/office/powerpoint/2010/main" val="179485244"/>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en-US" dirty="0">
                          <a:solidFill>
                            <a:srgbClr val="002060"/>
                          </a:solidFill>
                        </a:rPr>
                        <a:t>Not exceeding 39cm, females slightly less</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err="1">
                          <a:solidFill>
                            <a:srgbClr val="002060"/>
                          </a:solidFill>
                        </a:rPr>
                        <a:t>Ideally</a:t>
                      </a:r>
                      <a:r>
                        <a:rPr lang="nl-NL" dirty="0">
                          <a:solidFill>
                            <a:srgbClr val="002060"/>
                          </a:solidFill>
                        </a:rPr>
                        <a:t> 8,25 kg, </a:t>
                      </a:r>
                      <a:r>
                        <a:rPr lang="nl-NL" dirty="0" err="1">
                          <a:solidFill>
                            <a:srgbClr val="002060"/>
                          </a:solidFill>
                        </a:rPr>
                        <a:t>females</a:t>
                      </a:r>
                      <a:r>
                        <a:rPr lang="nl-NL" dirty="0">
                          <a:solidFill>
                            <a:srgbClr val="002060"/>
                          </a:solidFill>
                        </a:rPr>
                        <a:t> </a:t>
                      </a:r>
                      <a:r>
                        <a:rPr lang="nl-NL" dirty="0" err="1">
                          <a:solidFill>
                            <a:srgbClr val="002060"/>
                          </a:solidFill>
                        </a:rPr>
                        <a:t>slightly</a:t>
                      </a:r>
                      <a:r>
                        <a:rPr lang="nl-NL" dirty="0">
                          <a:solidFill>
                            <a:srgbClr val="002060"/>
                          </a:solidFill>
                        </a:rPr>
                        <a:t> </a:t>
                      </a:r>
                      <a:r>
                        <a:rPr lang="nl-NL">
                          <a:solidFill>
                            <a:srgbClr val="002060"/>
                          </a:solidFill>
                        </a:rPr>
                        <a:t>less</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37A2D838-82AE-911F-F456-8060A3738911}"/>
              </a:ext>
            </a:extLst>
          </p:cNvPr>
          <p:cNvGraphicFramePr>
            <a:graphicFrameLocks noGrp="1"/>
          </p:cNvGraphicFramePr>
          <p:nvPr>
            <p:extLst>
              <p:ext uri="{D42A27DB-BD31-4B8C-83A1-F6EECF244321}">
                <p14:modId xmlns:p14="http://schemas.microsoft.com/office/powerpoint/2010/main" val="902623429"/>
              </p:ext>
            </p:extLst>
          </p:nvPr>
        </p:nvGraphicFramePr>
        <p:xfrm>
          <a:off x="166255" y="2142373"/>
          <a:ext cx="6844145" cy="159004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169</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sz="1600" dirty="0">
                          <a:solidFill>
                            <a:srgbClr val="002060"/>
                          </a:solidFill>
                        </a:rPr>
                        <a:t>Dense, wiry texture, 2 cm on shoulder to 4 cm on withers, back, ribs and quarters with undercoat of short, softer hair.</a:t>
                      </a:r>
                      <a:endParaRPr lang="nl-NL" sz="1600"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sz="1800" dirty="0">
                          <a:solidFill>
                            <a:srgbClr val="002060"/>
                          </a:solidFill>
                        </a:rPr>
                        <a:t>White predominates with black, black and tan or tan markings.</a:t>
                      </a:r>
                      <a:endParaRPr lang="nl-NL" sz="1800"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AF60ABA2-55A5-FAD7-1E3A-2BF5CE797BB4}"/>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Active and lively, bone and strength in small compass, never cloddy or coarse. Standing like a short-backed hunter covering a lot of ground.</a:t>
            </a:r>
          </a:p>
          <a:p>
            <a:endParaRPr lang="en-US" sz="1400" dirty="0">
              <a:solidFill>
                <a:srgbClr val="002060"/>
              </a:solidFill>
            </a:endParaRPr>
          </a:p>
          <a:p>
            <a:r>
              <a:rPr lang="en-US" sz="2400" dirty="0">
                <a:solidFill>
                  <a:srgbClr val="002060"/>
                </a:solidFill>
              </a:rPr>
              <a:t>Alert, quick of movement, keen of expression, on tiptoe of expectation at slightest provocation.  Friendly, forthcoming and fearless. </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95724531-8B0F-1402-33EF-B71405236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E446CEEB-44E1-5ACF-B845-1307D424C8C1}"/>
              </a:ext>
            </a:extLst>
          </p:cNvPr>
          <p:cNvSpPr>
            <a:spLocks noGrp="1"/>
          </p:cNvSpPr>
          <p:nvPr>
            <p:ph type="sldNum" sz="quarter" idx="12"/>
          </p:nvPr>
        </p:nvSpPr>
        <p:spPr/>
        <p:txBody>
          <a:bodyPr/>
          <a:lstStyle/>
          <a:p>
            <a:fld id="{E823D29F-A676-4408-876F-1A3458C4A6A0}" type="slidenum">
              <a:rPr lang="nl-NL" smtClean="0"/>
              <a:t>15</a:t>
            </a:fld>
            <a:endParaRPr lang="nl-NL"/>
          </a:p>
        </p:txBody>
      </p:sp>
      <p:sp>
        <p:nvSpPr>
          <p:cNvPr id="14" name="Tijdelijke aanduiding voor voettekst 13">
            <a:extLst>
              <a:ext uri="{FF2B5EF4-FFF2-40B4-BE49-F238E27FC236}">
                <a16:creationId xmlns:a16="http://schemas.microsoft.com/office/drawing/2014/main" id="{DAAE2A4F-7A08-C602-C159-6809EE20959F}"/>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26993234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65699-0D63-FB04-FAF6-7B53824912B6}"/>
            </a:ext>
          </a:extLst>
        </p:cNvPr>
        <p:cNvGrpSpPr/>
        <p:nvPr/>
      </p:nvGrpSpPr>
      <p:grpSpPr>
        <a:xfrm>
          <a:off x="0" y="0"/>
          <a:ext cx="0" cy="0"/>
          <a:chOff x="0" y="0"/>
          <a:chExt cx="0" cy="0"/>
        </a:xfrm>
      </p:grpSpPr>
      <p:pic>
        <p:nvPicPr>
          <p:cNvPr id="6" name="Afbeelding 5" descr="Afbeelding met gras, zoogdier, Hondenras, hond&#10;&#10;Automatisch gegenereerde beschrijving">
            <a:extLst>
              <a:ext uri="{FF2B5EF4-FFF2-40B4-BE49-F238E27FC236}">
                <a16:creationId xmlns:a16="http://schemas.microsoft.com/office/drawing/2014/main" id="{BDD38B7A-1DC7-0D02-C878-212A776BD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697" y="282803"/>
            <a:ext cx="4863210" cy="3241330"/>
          </a:xfrm>
          <a:prstGeom prst="rect">
            <a:avLst/>
          </a:prstGeom>
        </p:spPr>
      </p:pic>
      <p:sp>
        <p:nvSpPr>
          <p:cNvPr id="5" name="Rechthoek 4">
            <a:extLst>
              <a:ext uri="{FF2B5EF4-FFF2-40B4-BE49-F238E27FC236}">
                <a16:creationId xmlns:a16="http://schemas.microsoft.com/office/drawing/2014/main" id="{F627522F-DADD-0CCE-3E61-D8CEBB03B9BD}"/>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GERMAN HUNTING TERRIER</a:t>
            </a:r>
          </a:p>
        </p:txBody>
      </p:sp>
      <p:graphicFrame>
        <p:nvGraphicFramePr>
          <p:cNvPr id="7" name="Tabel 6">
            <a:extLst>
              <a:ext uri="{FF2B5EF4-FFF2-40B4-BE49-F238E27FC236}">
                <a16:creationId xmlns:a16="http://schemas.microsoft.com/office/drawing/2014/main" id="{9A175D8C-53CD-54FE-17B3-22699C78E560}"/>
              </a:ext>
            </a:extLst>
          </p:cNvPr>
          <p:cNvGraphicFramePr>
            <a:graphicFrameLocks noGrp="1"/>
          </p:cNvGraphicFramePr>
          <p:nvPr>
            <p:extLst>
              <p:ext uri="{D42A27DB-BD31-4B8C-83A1-F6EECF244321}">
                <p14:modId xmlns:p14="http://schemas.microsoft.com/office/powerpoint/2010/main" val="2411395906"/>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791549">
                  <a:extLst>
                    <a:ext uri="{9D8B030D-6E8A-4147-A177-3AD203B41FA5}">
                      <a16:colId xmlns:a16="http://schemas.microsoft.com/office/drawing/2014/main" val="1546922875"/>
                    </a:ext>
                  </a:extLst>
                </a:gridCol>
                <a:gridCol w="4052596">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en-US" dirty="0">
                          <a:solidFill>
                            <a:srgbClr val="002060"/>
                          </a:solidFill>
                        </a:rPr>
                        <a:t>Males 33 - 40 cm, females 33 - 40 cm.</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r>
                        <a:rPr lang="nl-NL" dirty="0">
                          <a:solidFill>
                            <a:srgbClr val="002060"/>
                          </a:solidFill>
                        </a:rPr>
                        <a:t> </a:t>
                      </a:r>
                      <a:r>
                        <a:rPr lang="en-US" dirty="0">
                          <a:solidFill>
                            <a:srgbClr val="002060"/>
                          </a:solidFill>
                        </a:rPr>
                        <a:t>according to build</a:t>
                      </a:r>
                      <a:endParaRPr lang="nl-NL" dirty="0">
                        <a:solidFill>
                          <a:srgbClr val="002060"/>
                        </a:solidFill>
                      </a:endParaRPr>
                    </a:p>
                  </a:txBody>
                  <a:tcPr/>
                </a:tc>
                <a:tc>
                  <a:txBody>
                    <a:bodyPr/>
                    <a:lstStyle/>
                    <a:p>
                      <a:r>
                        <a:rPr lang="en-US" dirty="0">
                          <a:solidFill>
                            <a:srgbClr val="002060"/>
                          </a:solidFill>
                        </a:rPr>
                        <a:t>not too light nor too heavy</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03E9CA19-403D-28EF-8282-FD8193F3AF42}"/>
              </a:ext>
            </a:extLst>
          </p:cNvPr>
          <p:cNvGraphicFramePr>
            <a:graphicFrameLocks noGrp="1"/>
          </p:cNvGraphicFramePr>
          <p:nvPr>
            <p:extLst>
              <p:ext uri="{D42A27DB-BD31-4B8C-83A1-F6EECF244321}">
                <p14:modId xmlns:p14="http://schemas.microsoft.com/office/powerpoint/2010/main" val="3697416999"/>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103</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Plain, dense; hard rough hair or coarse smooth hair. </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The </a:t>
                      </a:r>
                      <a:r>
                        <a:rPr lang="en-US" dirty="0" err="1">
                          <a:solidFill>
                            <a:srgbClr val="002060"/>
                          </a:solidFill>
                        </a:rPr>
                        <a:t>colour</a:t>
                      </a:r>
                      <a:r>
                        <a:rPr lang="en-US" dirty="0">
                          <a:solidFill>
                            <a:srgbClr val="002060"/>
                          </a:solidFill>
                        </a:rPr>
                        <a:t> is black, dark-brown or greyish-black, with </a:t>
                      </a:r>
                    </a:p>
                    <a:p>
                      <a:r>
                        <a:rPr lang="en-US" dirty="0">
                          <a:solidFill>
                            <a:srgbClr val="002060"/>
                          </a:solidFill>
                        </a:rPr>
                        <a:t>yellow-red clearly defined markings</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E008D6A8-CFE4-F5EB-DD7B-3EFE171D70B8}"/>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GERMANY</a:t>
            </a:r>
          </a:p>
          <a:p>
            <a:endParaRPr lang="en-US" sz="2400" dirty="0">
              <a:solidFill>
                <a:srgbClr val="002060"/>
              </a:solidFill>
            </a:endParaRPr>
          </a:p>
          <a:p>
            <a:r>
              <a:rPr lang="en-US" sz="2400" dirty="0">
                <a:solidFill>
                  <a:srgbClr val="002060"/>
                </a:solidFill>
              </a:rPr>
              <a:t>A smallish, generally black and tan, compact, well proportioned working hunting dog.</a:t>
            </a:r>
          </a:p>
          <a:p>
            <a:endParaRPr lang="en-US" sz="1400" dirty="0">
              <a:solidFill>
                <a:srgbClr val="002060"/>
              </a:solidFill>
            </a:endParaRPr>
          </a:p>
          <a:p>
            <a:r>
              <a:rPr lang="en-US" sz="2400" dirty="0">
                <a:solidFill>
                  <a:srgbClr val="002060"/>
                </a:solidFill>
              </a:rPr>
              <a:t>Courageous and hard, takes pleasure in work, enduring, vital, full of temperament, reliable, sociable and trainable, neither shy nor aggressive.</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D4EA7A8B-9445-FE0B-E136-BB4BF1D0B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5" name="Tijdelijke aanduiding voor dianummer 14">
            <a:extLst>
              <a:ext uri="{FF2B5EF4-FFF2-40B4-BE49-F238E27FC236}">
                <a16:creationId xmlns:a16="http://schemas.microsoft.com/office/drawing/2014/main" id="{77651AEB-DECA-DA9C-6672-2ECD00E4D5B9}"/>
              </a:ext>
            </a:extLst>
          </p:cNvPr>
          <p:cNvSpPr>
            <a:spLocks noGrp="1"/>
          </p:cNvSpPr>
          <p:nvPr>
            <p:ph type="sldNum" sz="quarter" idx="12"/>
          </p:nvPr>
        </p:nvSpPr>
        <p:spPr/>
        <p:txBody>
          <a:bodyPr/>
          <a:lstStyle/>
          <a:p>
            <a:fld id="{E823D29F-A676-4408-876F-1A3458C4A6A0}" type="slidenum">
              <a:rPr lang="nl-NL" smtClean="0"/>
              <a:t>16</a:t>
            </a:fld>
            <a:endParaRPr lang="nl-NL"/>
          </a:p>
        </p:txBody>
      </p:sp>
      <p:sp>
        <p:nvSpPr>
          <p:cNvPr id="16" name="Tijdelijke aanduiding voor voettekst 15">
            <a:extLst>
              <a:ext uri="{FF2B5EF4-FFF2-40B4-BE49-F238E27FC236}">
                <a16:creationId xmlns:a16="http://schemas.microsoft.com/office/drawing/2014/main" id="{7B2BD7A2-7548-7D02-10C4-77265640A9F0}"/>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27127261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9AF71-FDCF-B7F2-B513-5EFE874792E1}"/>
            </a:ext>
          </a:extLst>
        </p:cNvPr>
        <p:cNvGrpSpPr/>
        <p:nvPr/>
      </p:nvGrpSpPr>
      <p:grpSpPr>
        <a:xfrm>
          <a:off x="0" y="0"/>
          <a:ext cx="0" cy="0"/>
          <a:chOff x="0" y="0"/>
          <a:chExt cx="0" cy="0"/>
        </a:xfrm>
      </p:grpSpPr>
      <p:pic>
        <p:nvPicPr>
          <p:cNvPr id="6" name="Afbeelding 5" descr="Afbeelding met zoogdier, boom, Hondenras, buitenshuis&#10;&#10;Automatisch gegenereerde beschrijving">
            <a:extLst>
              <a:ext uri="{FF2B5EF4-FFF2-40B4-BE49-F238E27FC236}">
                <a16:creationId xmlns:a16="http://schemas.microsoft.com/office/drawing/2014/main" id="{562BBCC2-4EEA-1AE8-2F74-0EA812954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221893" y="237373"/>
            <a:ext cx="4703013" cy="3527260"/>
          </a:xfrm>
          <a:prstGeom prst="rect">
            <a:avLst/>
          </a:prstGeom>
        </p:spPr>
      </p:pic>
      <p:sp>
        <p:nvSpPr>
          <p:cNvPr id="5" name="Rechthoek 4">
            <a:extLst>
              <a:ext uri="{FF2B5EF4-FFF2-40B4-BE49-F238E27FC236}">
                <a16:creationId xmlns:a16="http://schemas.microsoft.com/office/drawing/2014/main" id="{593B5D67-D2AC-C3CA-2291-089111909498}"/>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IRISH GLEN OF IMAAL TERRIER</a:t>
            </a:r>
          </a:p>
        </p:txBody>
      </p:sp>
      <p:graphicFrame>
        <p:nvGraphicFramePr>
          <p:cNvPr id="7" name="Tabel 6">
            <a:extLst>
              <a:ext uri="{FF2B5EF4-FFF2-40B4-BE49-F238E27FC236}">
                <a16:creationId xmlns:a16="http://schemas.microsoft.com/office/drawing/2014/main" id="{869F9F5F-05D7-7868-D798-DA15D4356A7E}"/>
              </a:ext>
            </a:extLst>
          </p:cNvPr>
          <p:cNvGraphicFramePr>
            <a:graphicFrameLocks noGrp="1"/>
          </p:cNvGraphicFramePr>
          <p:nvPr>
            <p:extLst>
              <p:ext uri="{D42A27DB-BD31-4B8C-83A1-F6EECF244321}">
                <p14:modId xmlns:p14="http://schemas.microsoft.com/office/powerpoint/2010/main" val="975063625"/>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en-US" dirty="0">
                          <a:solidFill>
                            <a:srgbClr val="002060"/>
                          </a:solidFill>
                        </a:rPr>
                        <a:t>Males max 35,5cm, females accord. less </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Males max 16kg, females accordingly less </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5244F4FF-38FA-A886-D69A-BED0DBF33307}"/>
              </a:ext>
            </a:extLst>
          </p:cNvPr>
          <p:cNvGraphicFramePr>
            <a:graphicFrameLocks noGrp="1"/>
          </p:cNvGraphicFramePr>
          <p:nvPr>
            <p:extLst>
              <p:ext uri="{D42A27DB-BD31-4B8C-83A1-F6EECF244321}">
                <p14:modId xmlns:p14="http://schemas.microsoft.com/office/powerpoint/2010/main" val="2837698642"/>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302</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Medium length, of harsh texture with soft undercoat.  Coat may be tidied to present a neat outline. </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sz="1600" dirty="0">
                          <a:solidFill>
                            <a:srgbClr val="002060"/>
                          </a:solidFill>
                        </a:rPr>
                        <a:t>Blue brindle; Wheaten, from light to golden reddish shade</a:t>
                      </a:r>
                      <a:endParaRPr lang="nl-NL" sz="1600"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12A8848F-1084-53FC-DCB1-2AC755829E49}"/>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a:t>
            </a:r>
            <a:r>
              <a:rPr lang="de-DE" sz="2400" b="1" dirty="0">
                <a:solidFill>
                  <a:srgbClr val="002060"/>
                </a:solidFill>
              </a:rPr>
              <a:t>IRELAND</a:t>
            </a:r>
            <a:endParaRPr lang="en-US" sz="2400" b="1" dirty="0">
              <a:solidFill>
                <a:srgbClr val="002060"/>
              </a:solidFill>
            </a:endParaRPr>
          </a:p>
          <a:p>
            <a:endParaRPr lang="en-US" sz="2400" dirty="0">
              <a:solidFill>
                <a:srgbClr val="002060"/>
              </a:solidFill>
            </a:endParaRPr>
          </a:p>
          <a:p>
            <a:r>
              <a:rPr lang="en-US" sz="2400" dirty="0">
                <a:solidFill>
                  <a:srgbClr val="002060"/>
                </a:solidFill>
              </a:rPr>
              <a:t>Great strength with the impression of maximum substance for the size of the dog. </a:t>
            </a:r>
          </a:p>
          <a:p>
            <a:endParaRPr lang="en-US" sz="1400" dirty="0">
              <a:solidFill>
                <a:srgbClr val="002060"/>
              </a:solidFill>
            </a:endParaRPr>
          </a:p>
          <a:p>
            <a:r>
              <a:rPr lang="en-US" sz="2400" dirty="0">
                <a:solidFill>
                  <a:srgbClr val="002060"/>
                </a:solidFill>
              </a:rPr>
              <a:t>Active, agile and silent when working.  Game and spirited with great courage when called upon, otherwise gentle and docile, who oozes personality; his loyal and affectionate nature makes him a very acceptable house dog and companion. Less easily excited than other terriers, though he is always ready to give chase when called on. </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837E1EDE-459D-4AF7-DD45-4535DF67D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5" name="Tijdelijke aanduiding voor dianummer 14">
            <a:extLst>
              <a:ext uri="{FF2B5EF4-FFF2-40B4-BE49-F238E27FC236}">
                <a16:creationId xmlns:a16="http://schemas.microsoft.com/office/drawing/2014/main" id="{3003731C-E989-F488-5F45-E79819E948DD}"/>
              </a:ext>
            </a:extLst>
          </p:cNvPr>
          <p:cNvSpPr>
            <a:spLocks noGrp="1"/>
          </p:cNvSpPr>
          <p:nvPr>
            <p:ph type="sldNum" sz="quarter" idx="12"/>
          </p:nvPr>
        </p:nvSpPr>
        <p:spPr/>
        <p:txBody>
          <a:bodyPr/>
          <a:lstStyle/>
          <a:p>
            <a:fld id="{E823D29F-A676-4408-876F-1A3458C4A6A0}" type="slidenum">
              <a:rPr lang="nl-NL" smtClean="0"/>
              <a:t>17</a:t>
            </a:fld>
            <a:endParaRPr lang="nl-NL"/>
          </a:p>
        </p:txBody>
      </p:sp>
      <p:sp>
        <p:nvSpPr>
          <p:cNvPr id="16" name="Tijdelijke aanduiding voor voettekst 15">
            <a:extLst>
              <a:ext uri="{FF2B5EF4-FFF2-40B4-BE49-F238E27FC236}">
                <a16:creationId xmlns:a16="http://schemas.microsoft.com/office/drawing/2014/main" id="{44050696-4693-0DCC-1E33-C67741D4A367}"/>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5239723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DE30A-BDE6-D8AF-8EAA-0EAF6F14FF9F}"/>
            </a:ext>
          </a:extLst>
        </p:cNvPr>
        <p:cNvGrpSpPr/>
        <p:nvPr/>
      </p:nvGrpSpPr>
      <p:grpSpPr>
        <a:xfrm>
          <a:off x="0" y="0"/>
          <a:ext cx="0" cy="0"/>
          <a:chOff x="0" y="0"/>
          <a:chExt cx="0" cy="0"/>
        </a:xfrm>
      </p:grpSpPr>
      <p:pic>
        <p:nvPicPr>
          <p:cNvPr id="6" name="Afbeelding 5" descr="Afbeelding met zoogdier, Hondenras, buitenshuis, huisdier&#10;&#10;Automatisch gegenereerde beschrijving">
            <a:extLst>
              <a:ext uri="{FF2B5EF4-FFF2-40B4-BE49-F238E27FC236}">
                <a16:creationId xmlns:a16="http://schemas.microsoft.com/office/drawing/2014/main" id="{600F0412-FFC3-A2A7-7D37-D92DDFC13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547" y="282803"/>
            <a:ext cx="4656360" cy="3501582"/>
          </a:xfrm>
          <a:prstGeom prst="rect">
            <a:avLst/>
          </a:prstGeom>
        </p:spPr>
      </p:pic>
      <p:sp>
        <p:nvSpPr>
          <p:cNvPr id="5" name="Rechthoek 4">
            <a:extLst>
              <a:ext uri="{FF2B5EF4-FFF2-40B4-BE49-F238E27FC236}">
                <a16:creationId xmlns:a16="http://schemas.microsoft.com/office/drawing/2014/main" id="{34168934-AFC7-F0B7-6931-31B766C6360B}"/>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rPr>
              <a:t>IRISH SOFT COATED WHEATEN TERRIER</a:t>
            </a:r>
            <a:endParaRPr lang="nl-NL" sz="2800" b="1" dirty="0">
              <a:solidFill>
                <a:srgbClr val="002060"/>
              </a:solidFill>
            </a:endParaRPr>
          </a:p>
        </p:txBody>
      </p:sp>
      <p:graphicFrame>
        <p:nvGraphicFramePr>
          <p:cNvPr id="7" name="Tabel 6">
            <a:extLst>
              <a:ext uri="{FF2B5EF4-FFF2-40B4-BE49-F238E27FC236}">
                <a16:creationId xmlns:a16="http://schemas.microsoft.com/office/drawing/2014/main" id="{CE9F2BDD-E30B-8A71-8E87-8C486640C2F6}"/>
              </a:ext>
            </a:extLst>
          </p:cNvPr>
          <p:cNvGraphicFramePr>
            <a:graphicFrameLocks noGrp="1"/>
          </p:cNvGraphicFramePr>
          <p:nvPr>
            <p:extLst>
              <p:ext uri="{D42A27DB-BD31-4B8C-83A1-F6EECF244321}">
                <p14:modId xmlns:p14="http://schemas.microsoft.com/office/powerpoint/2010/main" val="3080226406"/>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Males max 46-48cm, females some less </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Males max 18-20,5kg, females some less </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EFE33D90-2BC0-84F5-440A-CEBEC5E9C8A7}"/>
              </a:ext>
            </a:extLst>
          </p:cNvPr>
          <p:cNvGraphicFramePr>
            <a:graphicFrameLocks noGrp="1"/>
          </p:cNvGraphicFramePr>
          <p:nvPr>
            <p:extLst>
              <p:ext uri="{D42A27DB-BD31-4B8C-83A1-F6EECF244321}">
                <p14:modId xmlns:p14="http://schemas.microsoft.com/office/powerpoint/2010/main" val="2761752926"/>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040</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A single coated dog.  Texture soft and silky to feel and not harsh. </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from light wheaten to a golden reddish hue</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CF2E359E-B4CD-9148-8C6D-0B7B6A453A9A}"/>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a:t>
            </a:r>
            <a:r>
              <a:rPr lang="de-DE" sz="2400" b="1" dirty="0">
                <a:solidFill>
                  <a:srgbClr val="002060"/>
                </a:solidFill>
              </a:rPr>
              <a:t> IRELAND</a:t>
            </a:r>
            <a:endParaRPr lang="en-US" sz="2400" b="1" dirty="0">
              <a:solidFill>
                <a:srgbClr val="002060"/>
              </a:solidFill>
            </a:endParaRPr>
          </a:p>
          <a:p>
            <a:endParaRPr lang="en-US" sz="2400" dirty="0">
              <a:solidFill>
                <a:srgbClr val="002060"/>
              </a:solidFill>
            </a:endParaRPr>
          </a:p>
          <a:p>
            <a:r>
              <a:rPr lang="en-US" sz="2400" dirty="0">
                <a:solidFill>
                  <a:srgbClr val="002060"/>
                </a:solidFill>
              </a:rPr>
              <a:t>A hardy, active, short coupled dog, well built, giving the idea of strength.  Not too leggy nor too low to the ground.</a:t>
            </a:r>
          </a:p>
          <a:p>
            <a:endParaRPr lang="en-US" sz="1400" dirty="0">
              <a:solidFill>
                <a:srgbClr val="002060"/>
              </a:solidFill>
            </a:endParaRPr>
          </a:p>
          <a:p>
            <a:r>
              <a:rPr lang="en-US" sz="2400" dirty="0">
                <a:solidFill>
                  <a:srgbClr val="002060"/>
                </a:solidFill>
              </a:rPr>
              <a:t>Spirited and game.  Good tempered. Most affectionate and loyal to his owners.  Most </a:t>
            </a:r>
          </a:p>
          <a:p>
            <a:r>
              <a:rPr lang="en-US" sz="2400" dirty="0">
                <a:solidFill>
                  <a:srgbClr val="002060"/>
                </a:solidFill>
              </a:rPr>
              <a:t>intelligent.  A trusty, faithful friend, defensive without aggression. </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D227E154-3C1A-0BD7-4C01-D7BDA5EE0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BC541B18-E2D3-EB88-1CF3-7BB655A1639B}"/>
              </a:ext>
            </a:extLst>
          </p:cNvPr>
          <p:cNvSpPr>
            <a:spLocks noGrp="1"/>
          </p:cNvSpPr>
          <p:nvPr>
            <p:ph type="sldNum" sz="quarter" idx="12"/>
          </p:nvPr>
        </p:nvSpPr>
        <p:spPr/>
        <p:txBody>
          <a:bodyPr/>
          <a:lstStyle/>
          <a:p>
            <a:fld id="{E823D29F-A676-4408-876F-1A3458C4A6A0}" type="slidenum">
              <a:rPr lang="nl-NL" smtClean="0"/>
              <a:t>18</a:t>
            </a:fld>
            <a:endParaRPr lang="nl-NL"/>
          </a:p>
        </p:txBody>
      </p:sp>
      <p:sp>
        <p:nvSpPr>
          <p:cNvPr id="14" name="Tijdelijke aanduiding voor voettekst 13">
            <a:extLst>
              <a:ext uri="{FF2B5EF4-FFF2-40B4-BE49-F238E27FC236}">
                <a16:creationId xmlns:a16="http://schemas.microsoft.com/office/drawing/2014/main" id="{9403D225-8519-1D75-89C5-3913EA26FCD7}"/>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6985965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C0656-8BF8-B194-A9FB-792BBF288192}"/>
            </a:ext>
          </a:extLst>
        </p:cNvPr>
        <p:cNvGrpSpPr/>
        <p:nvPr/>
      </p:nvGrpSpPr>
      <p:grpSpPr>
        <a:xfrm>
          <a:off x="0" y="0"/>
          <a:ext cx="0" cy="0"/>
          <a:chOff x="0" y="0"/>
          <a:chExt cx="0" cy="0"/>
        </a:xfrm>
      </p:grpSpPr>
      <p:pic>
        <p:nvPicPr>
          <p:cNvPr id="6" name="Afbeelding 5" descr="Afbeelding met zoogdier, gras, Hondenras, buitenshuis&#10;&#10;Automatisch gegenereerde beschrijving">
            <a:extLst>
              <a:ext uri="{FF2B5EF4-FFF2-40B4-BE49-F238E27FC236}">
                <a16:creationId xmlns:a16="http://schemas.microsoft.com/office/drawing/2014/main" id="{8598C812-1C9A-A115-D6AB-9C216C60E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5911" y="282803"/>
            <a:ext cx="4758996" cy="3393458"/>
          </a:xfrm>
          <a:prstGeom prst="rect">
            <a:avLst/>
          </a:prstGeom>
        </p:spPr>
      </p:pic>
      <p:sp>
        <p:nvSpPr>
          <p:cNvPr id="5" name="Rechthoek 4">
            <a:extLst>
              <a:ext uri="{FF2B5EF4-FFF2-40B4-BE49-F238E27FC236}">
                <a16:creationId xmlns:a16="http://schemas.microsoft.com/office/drawing/2014/main" id="{96FC3380-8034-26E2-6C10-51521D804902}"/>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IRISH TERRIER</a:t>
            </a:r>
          </a:p>
        </p:txBody>
      </p:sp>
      <p:graphicFrame>
        <p:nvGraphicFramePr>
          <p:cNvPr id="7" name="Tabel 6">
            <a:extLst>
              <a:ext uri="{FF2B5EF4-FFF2-40B4-BE49-F238E27FC236}">
                <a16:creationId xmlns:a16="http://schemas.microsoft.com/office/drawing/2014/main" id="{4E88E54C-102B-029C-D922-7B74E329F9E3}"/>
              </a:ext>
            </a:extLst>
          </p:cNvPr>
          <p:cNvGraphicFramePr>
            <a:graphicFrameLocks noGrp="1"/>
          </p:cNvGraphicFramePr>
          <p:nvPr>
            <p:extLst>
              <p:ext uri="{D42A27DB-BD31-4B8C-83A1-F6EECF244321}">
                <p14:modId xmlns:p14="http://schemas.microsoft.com/office/powerpoint/2010/main" val="2069978422"/>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err="1">
                          <a:solidFill>
                            <a:srgbClr val="002060"/>
                          </a:solidFill>
                        </a:rPr>
                        <a:t>Approximately</a:t>
                      </a:r>
                      <a:r>
                        <a:rPr lang="nl-NL" dirty="0">
                          <a:solidFill>
                            <a:srgbClr val="002060"/>
                          </a:solidFill>
                        </a:rPr>
                        <a:t> 45,5 cm</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err="1">
                          <a:solidFill>
                            <a:srgbClr val="002060"/>
                          </a:solidFill>
                        </a:rPr>
                        <a:t>Between</a:t>
                      </a:r>
                      <a:r>
                        <a:rPr lang="nl-NL" dirty="0">
                          <a:solidFill>
                            <a:srgbClr val="002060"/>
                          </a:solidFill>
                        </a:rPr>
                        <a:t> 11 </a:t>
                      </a:r>
                      <a:r>
                        <a:rPr lang="nl-NL" dirty="0" err="1">
                          <a:solidFill>
                            <a:srgbClr val="002060"/>
                          </a:solidFill>
                        </a:rPr>
                        <a:t>and</a:t>
                      </a:r>
                      <a:r>
                        <a:rPr lang="nl-NL" dirty="0">
                          <a:solidFill>
                            <a:srgbClr val="002060"/>
                          </a:solidFill>
                        </a:rPr>
                        <a:t> 12 kg</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09FAD8E9-D9EB-41A0-7BCC-4B10AAEA3EF0}"/>
              </a:ext>
            </a:extLst>
          </p:cNvPr>
          <p:cNvGraphicFramePr>
            <a:graphicFrameLocks noGrp="1"/>
          </p:cNvGraphicFramePr>
          <p:nvPr>
            <p:extLst>
              <p:ext uri="{D42A27DB-BD31-4B8C-83A1-F6EECF244321}">
                <p14:modId xmlns:p14="http://schemas.microsoft.com/office/powerpoint/2010/main" val="1986576417"/>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139</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Should be dense and wiry in texture, having a broken </a:t>
                      </a:r>
                    </a:p>
                    <a:p>
                      <a:r>
                        <a:rPr lang="en-US" dirty="0">
                          <a:solidFill>
                            <a:srgbClr val="002060"/>
                          </a:solidFill>
                        </a:rPr>
                        <a:t>appearance but still lying flat</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whole </a:t>
                      </a:r>
                      <a:r>
                        <a:rPr lang="en-US" dirty="0" err="1">
                          <a:solidFill>
                            <a:srgbClr val="002060"/>
                          </a:solidFill>
                        </a:rPr>
                        <a:t>coloured</a:t>
                      </a:r>
                      <a:r>
                        <a:rPr lang="en-US" dirty="0">
                          <a:solidFill>
                            <a:srgbClr val="002060"/>
                          </a:solidFill>
                        </a:rPr>
                        <a:t> being red, red-wheaten or yellow-red.</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0E7B0A73-0E55-B0FD-8A37-421EE55B8C9E}"/>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a:t>
            </a:r>
            <a:r>
              <a:rPr lang="de-DE" sz="2400" b="1" dirty="0">
                <a:solidFill>
                  <a:srgbClr val="002060"/>
                </a:solidFill>
              </a:rPr>
              <a:t> IRELAND</a:t>
            </a:r>
            <a:endParaRPr lang="en-US" sz="2400" b="1" dirty="0">
              <a:solidFill>
                <a:srgbClr val="002060"/>
              </a:solidFill>
            </a:endParaRPr>
          </a:p>
          <a:p>
            <a:endParaRPr lang="en-US" sz="2400" dirty="0">
              <a:solidFill>
                <a:srgbClr val="002060"/>
              </a:solidFill>
            </a:endParaRPr>
          </a:p>
          <a:p>
            <a:r>
              <a:rPr lang="en-US" sz="2400" dirty="0">
                <a:solidFill>
                  <a:srgbClr val="002060"/>
                </a:solidFill>
              </a:rPr>
              <a:t>The dog must present an active, lively, lithe and wiry appearance; lots of substance, at the same time free of clumsiness, as speed and endurance as well as power is very </a:t>
            </a:r>
          </a:p>
          <a:p>
            <a:r>
              <a:rPr lang="en-US" sz="2400" dirty="0">
                <a:solidFill>
                  <a:srgbClr val="002060"/>
                </a:solidFill>
              </a:rPr>
              <a:t>essential. </a:t>
            </a:r>
          </a:p>
          <a:p>
            <a:endParaRPr lang="en-US" sz="1400" dirty="0">
              <a:solidFill>
                <a:srgbClr val="002060"/>
              </a:solidFill>
            </a:endParaRPr>
          </a:p>
          <a:p>
            <a:r>
              <a:rPr lang="en-US" sz="2400" dirty="0">
                <a:solidFill>
                  <a:srgbClr val="002060"/>
                </a:solidFill>
              </a:rPr>
              <a:t>While being game and capable of holding his own with other dogs, is remarkably </a:t>
            </a:r>
          </a:p>
          <a:p>
            <a:r>
              <a:rPr lang="en-US" sz="2400" dirty="0">
                <a:solidFill>
                  <a:srgbClr val="002060"/>
                </a:solidFill>
              </a:rPr>
              <a:t>loyal, good tempered and affectionate with mankind, </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651571F0-AF6A-EAA8-6A60-E16D9B434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5" name="Tijdelijke aanduiding voor dianummer 14">
            <a:extLst>
              <a:ext uri="{FF2B5EF4-FFF2-40B4-BE49-F238E27FC236}">
                <a16:creationId xmlns:a16="http://schemas.microsoft.com/office/drawing/2014/main" id="{294C8447-2277-D7E5-0323-67E6C97A16C0}"/>
              </a:ext>
            </a:extLst>
          </p:cNvPr>
          <p:cNvSpPr>
            <a:spLocks noGrp="1"/>
          </p:cNvSpPr>
          <p:nvPr>
            <p:ph type="sldNum" sz="quarter" idx="12"/>
          </p:nvPr>
        </p:nvSpPr>
        <p:spPr/>
        <p:txBody>
          <a:bodyPr/>
          <a:lstStyle/>
          <a:p>
            <a:fld id="{E823D29F-A676-4408-876F-1A3458C4A6A0}" type="slidenum">
              <a:rPr lang="nl-NL" smtClean="0"/>
              <a:t>19</a:t>
            </a:fld>
            <a:endParaRPr lang="nl-NL"/>
          </a:p>
        </p:txBody>
      </p:sp>
      <p:sp>
        <p:nvSpPr>
          <p:cNvPr id="16" name="Tijdelijke aanduiding voor voettekst 15">
            <a:extLst>
              <a:ext uri="{FF2B5EF4-FFF2-40B4-BE49-F238E27FC236}">
                <a16:creationId xmlns:a16="http://schemas.microsoft.com/office/drawing/2014/main" id="{83BC7F5E-77BA-49A0-31DB-D7008F79C3E4}"/>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13124387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FFFDB-944E-8006-4516-BBDDF484B6A6}"/>
            </a:ext>
          </a:extLst>
        </p:cNvPr>
        <p:cNvGrpSpPr/>
        <p:nvPr/>
      </p:nvGrpSpPr>
      <p:grpSpPr>
        <a:xfrm>
          <a:off x="0" y="0"/>
          <a:ext cx="0" cy="0"/>
          <a:chOff x="0" y="0"/>
          <a:chExt cx="0" cy="0"/>
        </a:xfrm>
      </p:grpSpPr>
      <p:pic>
        <p:nvPicPr>
          <p:cNvPr id="4" name="Afbeelding 3" descr="Afbeelding met gras, Hondenras, huisdier, buitenshuis&#10;&#10;Automatisch gegenereerde beschrijving">
            <a:extLst>
              <a:ext uri="{FF2B5EF4-FFF2-40B4-BE49-F238E27FC236}">
                <a16:creationId xmlns:a16="http://schemas.microsoft.com/office/drawing/2014/main" id="{02822791-BC4D-3E7E-B273-8EF00062F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483151" y="282803"/>
            <a:ext cx="4441756" cy="3331317"/>
          </a:xfrm>
          <a:prstGeom prst="rect">
            <a:avLst/>
          </a:prstGeom>
        </p:spPr>
      </p:pic>
      <p:sp>
        <p:nvSpPr>
          <p:cNvPr id="5" name="Rechthoek 4">
            <a:extLst>
              <a:ext uri="{FF2B5EF4-FFF2-40B4-BE49-F238E27FC236}">
                <a16:creationId xmlns:a16="http://schemas.microsoft.com/office/drawing/2014/main" id="{C7615BC9-DE9B-F51E-4DDC-3DB870ED95C5}"/>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AIREDALE TERRIER</a:t>
            </a:r>
          </a:p>
        </p:txBody>
      </p:sp>
      <p:graphicFrame>
        <p:nvGraphicFramePr>
          <p:cNvPr id="7" name="Tabel 6">
            <a:extLst>
              <a:ext uri="{FF2B5EF4-FFF2-40B4-BE49-F238E27FC236}">
                <a16:creationId xmlns:a16="http://schemas.microsoft.com/office/drawing/2014/main" id="{9DAB1562-ABFE-D228-1730-AF0A2F74AF7F}"/>
              </a:ext>
            </a:extLst>
          </p:cNvPr>
          <p:cNvGraphicFramePr>
            <a:graphicFrameLocks noGrp="1"/>
          </p:cNvGraphicFramePr>
          <p:nvPr>
            <p:extLst>
              <p:ext uri="{D42A27DB-BD31-4B8C-83A1-F6EECF244321}">
                <p14:modId xmlns:p14="http://schemas.microsoft.com/office/powerpoint/2010/main" val="2163848583"/>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err="1">
                          <a:solidFill>
                            <a:srgbClr val="002060"/>
                          </a:solidFill>
                        </a:rPr>
                        <a:t>Males</a:t>
                      </a:r>
                      <a:r>
                        <a:rPr lang="nl-NL" dirty="0">
                          <a:solidFill>
                            <a:srgbClr val="002060"/>
                          </a:solidFill>
                        </a:rPr>
                        <a:t> 58 - 61cm, </a:t>
                      </a:r>
                      <a:r>
                        <a:rPr lang="nl-NL" dirty="0" err="1">
                          <a:solidFill>
                            <a:srgbClr val="002060"/>
                          </a:solidFill>
                        </a:rPr>
                        <a:t>females</a:t>
                      </a:r>
                      <a:r>
                        <a:rPr lang="nl-NL" dirty="0">
                          <a:solidFill>
                            <a:srgbClr val="002060"/>
                          </a:solidFill>
                        </a:rPr>
                        <a:t> 56 - 59cm </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20FBA22A-C05C-86F4-C8DB-D29EF857DB42}"/>
              </a:ext>
            </a:extLst>
          </p:cNvPr>
          <p:cNvGraphicFramePr>
            <a:graphicFrameLocks noGrp="1"/>
          </p:cNvGraphicFramePr>
          <p:nvPr>
            <p:extLst>
              <p:ext uri="{D42A27DB-BD31-4B8C-83A1-F6EECF244321}">
                <p14:modId xmlns:p14="http://schemas.microsoft.com/office/powerpoint/2010/main" val="4001265432"/>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007</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Hard, dense and wiry, not so long as to appear ragged.</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Body saddle black or grizzle as is top of the neck and top surface of tail.  All other parts tan. </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96B0EF47-1BD6-2CD3-7F06-69C098F351E3}"/>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1200" dirty="0">
              <a:solidFill>
                <a:srgbClr val="002060"/>
              </a:solidFill>
            </a:endParaRPr>
          </a:p>
          <a:p>
            <a:r>
              <a:rPr lang="en-US" sz="2400" dirty="0">
                <a:solidFill>
                  <a:srgbClr val="002060"/>
                </a:solidFill>
              </a:rPr>
              <a:t>Largest of the Terriers, a muscular, active, fairly </a:t>
            </a:r>
            <a:r>
              <a:rPr lang="en-US" sz="2400" dirty="0" err="1">
                <a:solidFill>
                  <a:srgbClr val="002060"/>
                </a:solidFill>
              </a:rPr>
              <a:t>cobby</a:t>
            </a:r>
            <a:r>
              <a:rPr lang="en-US" sz="2400" dirty="0">
                <a:solidFill>
                  <a:srgbClr val="002060"/>
                </a:solidFill>
              </a:rPr>
              <a:t> dog, without suspicion of </a:t>
            </a:r>
            <a:r>
              <a:rPr lang="en-US" sz="2400" dirty="0" err="1">
                <a:solidFill>
                  <a:srgbClr val="002060"/>
                </a:solidFill>
              </a:rPr>
              <a:t>legginess</a:t>
            </a:r>
            <a:r>
              <a:rPr lang="en-US" sz="2400" dirty="0">
                <a:solidFill>
                  <a:srgbClr val="002060"/>
                </a:solidFill>
              </a:rPr>
              <a:t> or undue length of body.</a:t>
            </a:r>
          </a:p>
          <a:p>
            <a:r>
              <a:rPr lang="en-US" sz="2400" dirty="0">
                <a:solidFill>
                  <a:srgbClr val="002060"/>
                </a:solidFill>
              </a:rPr>
              <a:t>Keen of expression, quick of movement, on the tiptoe of expectation at any movement. </a:t>
            </a:r>
          </a:p>
          <a:p>
            <a:r>
              <a:rPr lang="en-US" sz="2400" dirty="0">
                <a:solidFill>
                  <a:srgbClr val="002060"/>
                </a:solidFill>
              </a:rPr>
              <a:t>Character denoted and shown by expression of eyes, and by carriage of ears and erect tail. Outgoing and confident, friendly, courageous, and intelligent. Alert at all times, not aggressive but fearless. </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43FF2579-B51E-81B2-AF41-CD6CE7E4F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4" name="Tijdelijke aanduiding voor dianummer 13">
            <a:extLst>
              <a:ext uri="{FF2B5EF4-FFF2-40B4-BE49-F238E27FC236}">
                <a16:creationId xmlns:a16="http://schemas.microsoft.com/office/drawing/2014/main" id="{896B7D3E-0F15-8996-B9D8-63BB3F8CD73D}"/>
              </a:ext>
            </a:extLst>
          </p:cNvPr>
          <p:cNvSpPr>
            <a:spLocks noGrp="1"/>
          </p:cNvSpPr>
          <p:nvPr>
            <p:ph type="sldNum" sz="quarter" idx="12"/>
          </p:nvPr>
        </p:nvSpPr>
        <p:spPr/>
        <p:txBody>
          <a:bodyPr/>
          <a:lstStyle/>
          <a:p>
            <a:fld id="{E823D29F-A676-4408-876F-1A3458C4A6A0}" type="slidenum">
              <a:rPr lang="nl-NL" smtClean="0"/>
              <a:t>2</a:t>
            </a:fld>
            <a:endParaRPr lang="nl-NL"/>
          </a:p>
        </p:txBody>
      </p:sp>
      <p:sp>
        <p:nvSpPr>
          <p:cNvPr id="15" name="Tijdelijke aanduiding voor voettekst 14">
            <a:extLst>
              <a:ext uri="{FF2B5EF4-FFF2-40B4-BE49-F238E27FC236}">
                <a16:creationId xmlns:a16="http://schemas.microsoft.com/office/drawing/2014/main" id="{0FD522CC-9AF6-D897-D77B-178779A1087C}"/>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29602955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Click="0" advTm="10000">
        <p15:prstTrans prst="curtains"/>
      </p:transition>
    </mc:Choice>
    <mc:Fallback>
      <p:transition spd="slow" advClick="0"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ACD02-80FD-41EE-FEE1-4D234DCA4BDE}"/>
            </a:ext>
          </a:extLst>
        </p:cNvPr>
        <p:cNvGrpSpPr/>
        <p:nvPr/>
      </p:nvGrpSpPr>
      <p:grpSpPr>
        <a:xfrm>
          <a:off x="0" y="0"/>
          <a:ext cx="0" cy="0"/>
          <a:chOff x="0" y="0"/>
          <a:chExt cx="0" cy="0"/>
        </a:xfrm>
      </p:grpSpPr>
      <p:pic>
        <p:nvPicPr>
          <p:cNvPr id="6" name="Afbeelding 5" descr="Afbeelding met gras, hond, zoogdier, Hondenras&#10;&#10;Automatisch gegenereerde beschrijving">
            <a:extLst>
              <a:ext uri="{FF2B5EF4-FFF2-40B4-BE49-F238E27FC236}">
                <a16:creationId xmlns:a16="http://schemas.microsoft.com/office/drawing/2014/main" id="{252222DD-3A38-9C09-B636-4EB428423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7918" y="282803"/>
            <a:ext cx="4786989" cy="3434664"/>
          </a:xfrm>
          <a:prstGeom prst="rect">
            <a:avLst/>
          </a:prstGeom>
        </p:spPr>
      </p:pic>
      <p:sp>
        <p:nvSpPr>
          <p:cNvPr id="5" name="Rechthoek 4">
            <a:extLst>
              <a:ext uri="{FF2B5EF4-FFF2-40B4-BE49-F238E27FC236}">
                <a16:creationId xmlns:a16="http://schemas.microsoft.com/office/drawing/2014/main" id="{B3942A83-4CAC-7A6C-3B1A-EF0B12A28FE7}"/>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JACK RUSSELL TERRIER</a:t>
            </a:r>
          </a:p>
        </p:txBody>
      </p:sp>
      <p:graphicFrame>
        <p:nvGraphicFramePr>
          <p:cNvPr id="7" name="Tabel 6">
            <a:extLst>
              <a:ext uri="{FF2B5EF4-FFF2-40B4-BE49-F238E27FC236}">
                <a16:creationId xmlns:a16="http://schemas.microsoft.com/office/drawing/2014/main" id="{0F214CFA-20D2-A3D8-5D63-E38AF021C2EF}"/>
              </a:ext>
            </a:extLst>
          </p:cNvPr>
          <p:cNvGraphicFramePr>
            <a:graphicFrameLocks noGrp="1"/>
          </p:cNvGraphicFramePr>
          <p:nvPr>
            <p:extLst>
              <p:ext uri="{D42A27DB-BD31-4B8C-83A1-F6EECF244321}">
                <p14:modId xmlns:p14="http://schemas.microsoft.com/office/powerpoint/2010/main" val="2255870951"/>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pPr marL="0" algn="l" defTabSz="914400" rtl="0" eaLnBrk="1" latinLnBrk="0" hangingPunct="1"/>
                      <a:r>
                        <a:rPr lang="nl-NL" sz="1800" kern="1200" dirty="0" err="1">
                          <a:solidFill>
                            <a:srgbClr val="002060"/>
                          </a:solidFill>
                        </a:rPr>
                        <a:t>Between</a:t>
                      </a:r>
                      <a:r>
                        <a:rPr lang="nl-NL" sz="1800" kern="1200" dirty="0">
                          <a:solidFill>
                            <a:srgbClr val="002060"/>
                          </a:solidFill>
                        </a:rPr>
                        <a:t> 25 </a:t>
                      </a:r>
                      <a:r>
                        <a:rPr lang="nl-NL" sz="1800" kern="1200" dirty="0" err="1">
                          <a:solidFill>
                            <a:srgbClr val="002060"/>
                          </a:solidFill>
                        </a:rPr>
                        <a:t>and</a:t>
                      </a:r>
                      <a:r>
                        <a:rPr lang="nl-NL" sz="1800" kern="1200" dirty="0">
                          <a:solidFill>
                            <a:srgbClr val="002060"/>
                          </a:solidFill>
                        </a:rPr>
                        <a:t> 30 cm</a:t>
                      </a:r>
                      <a:endParaRPr lang="nl-NL" sz="1800" kern="1200" dirty="0">
                        <a:solidFill>
                          <a:srgbClr val="002060"/>
                        </a:solidFill>
                        <a:latin typeface="+mn-lt"/>
                        <a:ea typeface="+mn-ea"/>
                        <a:cs typeface="+mn-cs"/>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a:solidFill>
                            <a:srgbClr val="002060"/>
                          </a:solidFill>
                        </a:rPr>
                        <a:t>1kg </a:t>
                      </a:r>
                      <a:r>
                        <a:rPr lang="nl-NL" dirty="0" err="1">
                          <a:solidFill>
                            <a:srgbClr val="002060"/>
                          </a:solidFill>
                        </a:rPr>
                        <a:t>every</a:t>
                      </a:r>
                      <a:r>
                        <a:rPr lang="nl-NL" dirty="0">
                          <a:solidFill>
                            <a:srgbClr val="002060"/>
                          </a:solidFill>
                        </a:rPr>
                        <a:t> 5cm </a:t>
                      </a:r>
                      <a:r>
                        <a:rPr lang="nl-NL" dirty="0" err="1">
                          <a:solidFill>
                            <a:srgbClr val="002060"/>
                          </a:solidFill>
                        </a:rPr>
                        <a:t>height</a:t>
                      </a:r>
                      <a:r>
                        <a:rPr lang="nl-NL" dirty="0">
                          <a:solidFill>
                            <a:srgbClr val="002060"/>
                          </a:solidFill>
                        </a:rPr>
                        <a:t> (eg. 30cm = 6kg)</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FFEDC544-C989-6701-658F-1D6EAD0EBC66}"/>
              </a:ext>
            </a:extLst>
          </p:cNvPr>
          <p:cNvGraphicFramePr>
            <a:graphicFrameLocks noGrp="1"/>
          </p:cNvGraphicFramePr>
          <p:nvPr>
            <p:extLst>
              <p:ext uri="{D42A27DB-BD31-4B8C-83A1-F6EECF244321}">
                <p14:modId xmlns:p14="http://schemas.microsoft.com/office/powerpoint/2010/main" val="1141380826"/>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- 345</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nl-NL" dirty="0">
                          <a:solidFill>
                            <a:srgbClr val="002060"/>
                          </a:solidFill>
                        </a:rPr>
                        <a:t>May be </a:t>
                      </a:r>
                      <a:r>
                        <a:rPr lang="nl-NL" dirty="0" err="1">
                          <a:solidFill>
                            <a:srgbClr val="002060"/>
                          </a:solidFill>
                        </a:rPr>
                        <a:t>smooth</a:t>
                      </a:r>
                      <a:r>
                        <a:rPr lang="nl-NL" dirty="0">
                          <a:solidFill>
                            <a:srgbClr val="002060"/>
                          </a:solidFill>
                        </a:rPr>
                        <a:t>, broken or </a:t>
                      </a:r>
                      <a:r>
                        <a:rPr lang="nl-NL" dirty="0" err="1">
                          <a:solidFill>
                            <a:srgbClr val="002060"/>
                          </a:solidFill>
                        </a:rPr>
                        <a:t>rough</a:t>
                      </a:r>
                      <a:r>
                        <a:rPr lang="nl-NL" dirty="0">
                          <a:solidFill>
                            <a:srgbClr val="002060"/>
                          </a:solidFill>
                        </a:rPr>
                        <a:t> </a:t>
                      </a:r>
                      <a:r>
                        <a:rPr lang="nl-NL" dirty="0" err="1">
                          <a:solidFill>
                            <a:srgbClr val="002060"/>
                          </a:solidFill>
                        </a:rPr>
                        <a:t>coated</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nl-NL" dirty="0">
                          <a:solidFill>
                            <a:srgbClr val="002060"/>
                          </a:solidFill>
                        </a:rPr>
                        <a:t>White must </a:t>
                      </a:r>
                      <a:r>
                        <a:rPr lang="nl-NL" dirty="0" err="1">
                          <a:solidFill>
                            <a:srgbClr val="002060"/>
                          </a:solidFill>
                        </a:rPr>
                        <a:t>predominate</a:t>
                      </a:r>
                      <a:r>
                        <a:rPr lang="nl-NL" dirty="0">
                          <a:solidFill>
                            <a:srgbClr val="002060"/>
                          </a:solidFill>
                        </a:rPr>
                        <a:t> </a:t>
                      </a:r>
                      <a:r>
                        <a:rPr lang="nl-NL" dirty="0" err="1">
                          <a:solidFill>
                            <a:srgbClr val="002060"/>
                          </a:solidFill>
                        </a:rPr>
                        <a:t>with</a:t>
                      </a:r>
                      <a:r>
                        <a:rPr lang="nl-NL" dirty="0">
                          <a:solidFill>
                            <a:srgbClr val="002060"/>
                          </a:solidFill>
                        </a:rPr>
                        <a:t> black </a:t>
                      </a:r>
                      <a:r>
                        <a:rPr lang="nl-NL" dirty="0" err="1">
                          <a:solidFill>
                            <a:srgbClr val="002060"/>
                          </a:solidFill>
                        </a:rPr>
                        <a:t>and</a:t>
                      </a:r>
                      <a:r>
                        <a:rPr lang="nl-NL" dirty="0">
                          <a:solidFill>
                            <a:srgbClr val="002060"/>
                          </a:solidFill>
                        </a:rPr>
                        <a:t>/or tan </a:t>
                      </a:r>
                      <a:r>
                        <a:rPr lang="nl-NL" dirty="0" err="1">
                          <a:solidFill>
                            <a:srgbClr val="002060"/>
                          </a:solidFill>
                        </a:rPr>
                        <a:t>markings</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0560D9C2-5A36-351C-CE3E-B16B0C825BA1}"/>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A strong, active, lithe working Terrier of great character with flexible body of medium length. His smart movement matches his keen expression. </a:t>
            </a:r>
          </a:p>
          <a:p>
            <a:endParaRPr lang="en-US" sz="1400" dirty="0">
              <a:solidFill>
                <a:srgbClr val="002060"/>
              </a:solidFill>
            </a:endParaRPr>
          </a:p>
          <a:p>
            <a:r>
              <a:rPr lang="en-US" sz="2400" dirty="0">
                <a:solidFill>
                  <a:srgbClr val="002060"/>
                </a:solidFill>
              </a:rPr>
              <a:t>A lively, alert and active Terrier with a keen, intelligent expression. Bold and fearless, friendly but quietly confident.</a:t>
            </a:r>
          </a:p>
        </p:txBody>
      </p:sp>
      <p:pic>
        <p:nvPicPr>
          <p:cNvPr id="3" name="Afbeelding 2" descr="Afbeelding met tekst, schets, tekening, zoogdier&#10;&#10;Automatisch gegenereerde beschrijving">
            <a:extLst>
              <a:ext uri="{FF2B5EF4-FFF2-40B4-BE49-F238E27FC236}">
                <a16:creationId xmlns:a16="http://schemas.microsoft.com/office/drawing/2014/main" id="{606D985E-9473-67CF-E781-333756EA5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5" name="Tijdelijke aanduiding voor dianummer 14">
            <a:extLst>
              <a:ext uri="{FF2B5EF4-FFF2-40B4-BE49-F238E27FC236}">
                <a16:creationId xmlns:a16="http://schemas.microsoft.com/office/drawing/2014/main" id="{553BBE84-798E-D4CA-204E-C2B175A78857}"/>
              </a:ext>
            </a:extLst>
          </p:cNvPr>
          <p:cNvSpPr>
            <a:spLocks noGrp="1"/>
          </p:cNvSpPr>
          <p:nvPr>
            <p:ph type="sldNum" sz="quarter" idx="12"/>
          </p:nvPr>
        </p:nvSpPr>
        <p:spPr/>
        <p:txBody>
          <a:bodyPr/>
          <a:lstStyle/>
          <a:p>
            <a:fld id="{E823D29F-A676-4408-876F-1A3458C4A6A0}" type="slidenum">
              <a:rPr lang="nl-NL" smtClean="0"/>
              <a:t>20</a:t>
            </a:fld>
            <a:endParaRPr lang="nl-NL"/>
          </a:p>
        </p:txBody>
      </p:sp>
      <p:sp>
        <p:nvSpPr>
          <p:cNvPr id="16" name="Tijdelijke aanduiding voor voettekst 15">
            <a:extLst>
              <a:ext uri="{FF2B5EF4-FFF2-40B4-BE49-F238E27FC236}">
                <a16:creationId xmlns:a16="http://schemas.microsoft.com/office/drawing/2014/main" id="{A90A708E-345C-26EE-B528-948958842E09}"/>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13374219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0C5CB-C507-8EC7-C230-F438016DBE64}"/>
            </a:ext>
          </a:extLst>
        </p:cNvPr>
        <p:cNvGrpSpPr/>
        <p:nvPr/>
      </p:nvGrpSpPr>
      <p:grpSpPr>
        <a:xfrm>
          <a:off x="0" y="0"/>
          <a:ext cx="0" cy="0"/>
          <a:chOff x="0" y="0"/>
          <a:chExt cx="0" cy="0"/>
        </a:xfrm>
      </p:grpSpPr>
      <p:pic>
        <p:nvPicPr>
          <p:cNvPr id="6" name="Afbeelding 5" descr="Afbeelding met zoogdier, hond, Hondenras, gras&#10;&#10;Automatisch gegenereerde beschrijving">
            <a:extLst>
              <a:ext uri="{FF2B5EF4-FFF2-40B4-BE49-F238E27FC236}">
                <a16:creationId xmlns:a16="http://schemas.microsoft.com/office/drawing/2014/main" id="{6D85F922-879E-21C8-64BC-F3163A578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611" y="282803"/>
            <a:ext cx="4719296" cy="3146197"/>
          </a:xfrm>
          <a:prstGeom prst="rect">
            <a:avLst/>
          </a:prstGeom>
        </p:spPr>
      </p:pic>
      <p:sp>
        <p:nvSpPr>
          <p:cNvPr id="5" name="Rechthoek 4">
            <a:extLst>
              <a:ext uri="{FF2B5EF4-FFF2-40B4-BE49-F238E27FC236}">
                <a16:creationId xmlns:a16="http://schemas.microsoft.com/office/drawing/2014/main" id="{3112ACD1-3B2B-F5AB-CA26-D35FFDCE68B9}"/>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JAPANESE TERRIER (</a:t>
            </a:r>
            <a:r>
              <a:rPr lang="nl-NL" sz="3200" b="1" dirty="0" err="1">
                <a:solidFill>
                  <a:srgbClr val="002060"/>
                </a:solidFill>
              </a:rPr>
              <a:t>Nihon</a:t>
            </a:r>
            <a:r>
              <a:rPr lang="nl-NL" sz="3200" b="1" dirty="0">
                <a:solidFill>
                  <a:srgbClr val="002060"/>
                </a:solidFill>
              </a:rPr>
              <a:t> </a:t>
            </a:r>
            <a:r>
              <a:rPr lang="nl-NL" sz="3200" b="1" dirty="0" err="1">
                <a:solidFill>
                  <a:srgbClr val="002060"/>
                </a:solidFill>
              </a:rPr>
              <a:t>Teria</a:t>
            </a:r>
            <a:r>
              <a:rPr lang="nl-NL" sz="3200" b="1" dirty="0">
                <a:solidFill>
                  <a:srgbClr val="002060"/>
                </a:solidFill>
              </a:rPr>
              <a:t>)</a:t>
            </a:r>
          </a:p>
        </p:txBody>
      </p:sp>
      <p:graphicFrame>
        <p:nvGraphicFramePr>
          <p:cNvPr id="7" name="Tabel 6">
            <a:extLst>
              <a:ext uri="{FF2B5EF4-FFF2-40B4-BE49-F238E27FC236}">
                <a16:creationId xmlns:a16="http://schemas.microsoft.com/office/drawing/2014/main" id="{653A7B84-6B58-85D3-651B-0D946C0D7707}"/>
              </a:ext>
            </a:extLst>
          </p:cNvPr>
          <p:cNvGraphicFramePr>
            <a:graphicFrameLocks noGrp="1"/>
          </p:cNvGraphicFramePr>
          <p:nvPr>
            <p:extLst>
              <p:ext uri="{D42A27DB-BD31-4B8C-83A1-F6EECF244321}">
                <p14:modId xmlns:p14="http://schemas.microsoft.com/office/powerpoint/2010/main" val="3439712605"/>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a:solidFill>
                            <a:srgbClr val="002060"/>
                          </a:solidFill>
                        </a:rPr>
                        <a:t>Male / </a:t>
                      </a:r>
                      <a:r>
                        <a:rPr lang="nl-NL" dirty="0" err="1">
                          <a:solidFill>
                            <a:srgbClr val="002060"/>
                          </a:solidFill>
                        </a:rPr>
                        <a:t>female</a:t>
                      </a:r>
                      <a:r>
                        <a:rPr lang="nl-NL" dirty="0">
                          <a:solidFill>
                            <a:srgbClr val="002060"/>
                          </a:solidFill>
                        </a:rPr>
                        <a:t> </a:t>
                      </a:r>
                      <a:r>
                        <a:rPr lang="nl-NL" dirty="0" err="1">
                          <a:solidFill>
                            <a:srgbClr val="002060"/>
                          </a:solidFill>
                        </a:rPr>
                        <a:t>both</a:t>
                      </a:r>
                      <a:r>
                        <a:rPr lang="nl-NL" dirty="0">
                          <a:solidFill>
                            <a:srgbClr val="002060"/>
                          </a:solidFill>
                        </a:rPr>
                        <a:t> </a:t>
                      </a:r>
                      <a:r>
                        <a:rPr lang="nl-NL" dirty="0" err="1">
                          <a:solidFill>
                            <a:srgbClr val="002060"/>
                          </a:solidFill>
                        </a:rPr>
                        <a:t>between</a:t>
                      </a:r>
                      <a:r>
                        <a:rPr lang="nl-NL" dirty="0">
                          <a:solidFill>
                            <a:srgbClr val="002060"/>
                          </a:solidFill>
                        </a:rPr>
                        <a:t> 30 – 33 cm</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E4877329-0D1E-EE01-2DD0-94D4E560F80B}"/>
              </a:ext>
            </a:extLst>
          </p:cNvPr>
          <p:cNvGraphicFramePr>
            <a:graphicFrameLocks noGrp="1"/>
          </p:cNvGraphicFramePr>
          <p:nvPr>
            <p:extLst>
              <p:ext uri="{D42A27DB-BD31-4B8C-83A1-F6EECF244321}">
                <p14:modId xmlns:p14="http://schemas.microsoft.com/office/powerpoint/2010/main" val="2868111397"/>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259</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 Short, smooth, dense and glossy.</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err="1">
                          <a:solidFill>
                            <a:srgbClr val="002060"/>
                          </a:solidFill>
                        </a:rPr>
                        <a:t>Tricolour</a:t>
                      </a:r>
                      <a:r>
                        <a:rPr lang="en-US" dirty="0">
                          <a:solidFill>
                            <a:srgbClr val="002060"/>
                          </a:solidFill>
                        </a:rPr>
                        <a:t> with black, tan and white head; white with black spots, black markings or tan markings on body</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B37D6C8F-B177-B826-2C1D-4E3404AD16F8}"/>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JAPAN</a:t>
            </a:r>
          </a:p>
          <a:p>
            <a:endParaRPr lang="en-US" sz="2400" dirty="0">
              <a:solidFill>
                <a:srgbClr val="002060"/>
              </a:solidFill>
            </a:endParaRPr>
          </a:p>
          <a:p>
            <a:r>
              <a:rPr lang="en-US" sz="2400" dirty="0">
                <a:solidFill>
                  <a:srgbClr val="002060"/>
                </a:solidFill>
              </a:rPr>
              <a:t>Small-sized dog of smart appearance with a clear-cut and compact outline. The coat is very short, being about 2 mm in length. </a:t>
            </a:r>
          </a:p>
          <a:p>
            <a:endParaRPr lang="en-US" sz="1400" dirty="0">
              <a:solidFill>
                <a:srgbClr val="002060"/>
              </a:solidFill>
            </a:endParaRPr>
          </a:p>
          <a:p>
            <a:r>
              <a:rPr lang="en-US" sz="2400" dirty="0">
                <a:solidFill>
                  <a:srgbClr val="002060"/>
                </a:solidFill>
              </a:rPr>
              <a:t>The Japanese Terrier is swift and lively in temperament.</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6F0F68B0-F83D-7D0E-39CB-0A7B53B66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5" name="Tijdelijke aanduiding voor dianummer 14">
            <a:extLst>
              <a:ext uri="{FF2B5EF4-FFF2-40B4-BE49-F238E27FC236}">
                <a16:creationId xmlns:a16="http://schemas.microsoft.com/office/drawing/2014/main" id="{9C5F0E5D-B6B3-A156-34A7-B2DAB4C1A530}"/>
              </a:ext>
            </a:extLst>
          </p:cNvPr>
          <p:cNvSpPr>
            <a:spLocks noGrp="1"/>
          </p:cNvSpPr>
          <p:nvPr>
            <p:ph type="sldNum" sz="quarter" idx="12"/>
          </p:nvPr>
        </p:nvSpPr>
        <p:spPr/>
        <p:txBody>
          <a:bodyPr/>
          <a:lstStyle/>
          <a:p>
            <a:fld id="{E823D29F-A676-4408-876F-1A3458C4A6A0}" type="slidenum">
              <a:rPr lang="nl-NL" smtClean="0"/>
              <a:t>21</a:t>
            </a:fld>
            <a:endParaRPr lang="nl-NL"/>
          </a:p>
        </p:txBody>
      </p:sp>
      <p:sp>
        <p:nvSpPr>
          <p:cNvPr id="16" name="Tijdelijke aanduiding voor voettekst 15">
            <a:extLst>
              <a:ext uri="{FF2B5EF4-FFF2-40B4-BE49-F238E27FC236}">
                <a16:creationId xmlns:a16="http://schemas.microsoft.com/office/drawing/2014/main" id="{DECC15C9-8955-E7C2-58DC-9B5ABAEEFE10}"/>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32929281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5219E-6920-72F5-5045-0C6CBB7C78FC}"/>
            </a:ext>
          </a:extLst>
        </p:cNvPr>
        <p:cNvGrpSpPr/>
        <p:nvPr/>
      </p:nvGrpSpPr>
      <p:grpSpPr>
        <a:xfrm>
          <a:off x="0" y="0"/>
          <a:ext cx="0" cy="0"/>
          <a:chOff x="0" y="0"/>
          <a:chExt cx="0" cy="0"/>
        </a:xfrm>
      </p:grpSpPr>
      <p:pic>
        <p:nvPicPr>
          <p:cNvPr id="6" name="Afbeelding 5" descr="Afbeelding met zoogdier, buitenshuis, gras, Hondenras&#10;&#10;Automatisch gegenereerde beschrijving">
            <a:extLst>
              <a:ext uri="{FF2B5EF4-FFF2-40B4-BE49-F238E27FC236}">
                <a16:creationId xmlns:a16="http://schemas.microsoft.com/office/drawing/2014/main" id="{314171C6-3D3B-07C1-FBA5-64915116E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192279" y="282803"/>
            <a:ext cx="4732627" cy="3146197"/>
          </a:xfrm>
          <a:prstGeom prst="rect">
            <a:avLst/>
          </a:prstGeom>
        </p:spPr>
      </p:pic>
      <p:sp>
        <p:nvSpPr>
          <p:cNvPr id="5" name="Rechthoek 4">
            <a:extLst>
              <a:ext uri="{FF2B5EF4-FFF2-40B4-BE49-F238E27FC236}">
                <a16:creationId xmlns:a16="http://schemas.microsoft.com/office/drawing/2014/main" id="{2E94B8C9-5088-5E2A-91A2-18D848BA43F6}"/>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KERRY BLUE TERRIER</a:t>
            </a:r>
          </a:p>
        </p:txBody>
      </p:sp>
      <p:graphicFrame>
        <p:nvGraphicFramePr>
          <p:cNvPr id="7" name="Tabel 6">
            <a:extLst>
              <a:ext uri="{FF2B5EF4-FFF2-40B4-BE49-F238E27FC236}">
                <a16:creationId xmlns:a16="http://schemas.microsoft.com/office/drawing/2014/main" id="{D0DB4F3B-C36E-5179-D3EA-908B9916902F}"/>
              </a:ext>
            </a:extLst>
          </p:cNvPr>
          <p:cNvGraphicFramePr>
            <a:graphicFrameLocks noGrp="1"/>
          </p:cNvGraphicFramePr>
          <p:nvPr>
            <p:extLst>
              <p:ext uri="{D42A27DB-BD31-4B8C-83A1-F6EECF244321}">
                <p14:modId xmlns:p14="http://schemas.microsoft.com/office/powerpoint/2010/main" val="2228795807"/>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a:solidFill>
                            <a:srgbClr val="002060"/>
                          </a:solidFill>
                        </a:rPr>
                        <a:t>Male 45,5 – 49,5 cm, </a:t>
                      </a:r>
                      <a:r>
                        <a:rPr lang="nl-NL" dirty="0" err="1">
                          <a:solidFill>
                            <a:srgbClr val="002060"/>
                          </a:solidFill>
                        </a:rPr>
                        <a:t>female</a:t>
                      </a:r>
                      <a:r>
                        <a:rPr lang="nl-NL" dirty="0">
                          <a:solidFill>
                            <a:srgbClr val="002060"/>
                          </a:solidFill>
                        </a:rPr>
                        <a:t> 44,5 – 48 cm</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a:solidFill>
                            <a:srgbClr val="002060"/>
                          </a:solidFill>
                        </a:rPr>
                        <a:t>Male 15 -18 kg, </a:t>
                      </a:r>
                      <a:r>
                        <a:rPr lang="nl-NL" dirty="0" err="1">
                          <a:solidFill>
                            <a:srgbClr val="002060"/>
                          </a:solidFill>
                        </a:rPr>
                        <a:t>female</a:t>
                      </a:r>
                      <a:r>
                        <a:rPr lang="nl-NL" dirty="0">
                          <a:solidFill>
                            <a:srgbClr val="002060"/>
                          </a:solidFill>
                        </a:rPr>
                        <a:t> </a:t>
                      </a:r>
                      <a:r>
                        <a:rPr lang="nl-NL" dirty="0" err="1">
                          <a:solidFill>
                            <a:srgbClr val="002060"/>
                          </a:solidFill>
                        </a:rPr>
                        <a:t>proportionally</a:t>
                      </a:r>
                      <a:r>
                        <a:rPr lang="nl-NL" dirty="0">
                          <a:solidFill>
                            <a:srgbClr val="002060"/>
                          </a:solidFill>
                        </a:rPr>
                        <a:t> </a:t>
                      </a:r>
                      <a:r>
                        <a:rPr lang="nl-NL" dirty="0" err="1">
                          <a:solidFill>
                            <a:srgbClr val="002060"/>
                          </a:solidFill>
                        </a:rPr>
                        <a:t>less</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CCF18226-E355-2ED1-793B-FA7D95962755}"/>
              </a:ext>
            </a:extLst>
          </p:cNvPr>
          <p:cNvGraphicFramePr>
            <a:graphicFrameLocks noGrp="1"/>
          </p:cNvGraphicFramePr>
          <p:nvPr>
            <p:extLst>
              <p:ext uri="{D42A27DB-BD31-4B8C-83A1-F6EECF244321}">
                <p14:modId xmlns:p14="http://schemas.microsoft.com/office/powerpoint/2010/main" val="3993032155"/>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003</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nl-NL" dirty="0">
                          <a:solidFill>
                            <a:srgbClr val="002060"/>
                          </a:solidFill>
                        </a:rPr>
                        <a:t>Soft, </a:t>
                      </a:r>
                      <a:r>
                        <a:rPr lang="nl-NL" dirty="0" err="1">
                          <a:solidFill>
                            <a:srgbClr val="002060"/>
                          </a:solidFill>
                        </a:rPr>
                        <a:t>plentiful</a:t>
                      </a:r>
                      <a:r>
                        <a:rPr lang="nl-NL" dirty="0">
                          <a:solidFill>
                            <a:srgbClr val="002060"/>
                          </a:solidFill>
                        </a:rPr>
                        <a:t>, </a:t>
                      </a:r>
                      <a:r>
                        <a:rPr lang="nl-NL" dirty="0" err="1">
                          <a:solidFill>
                            <a:srgbClr val="002060"/>
                          </a:solidFill>
                        </a:rPr>
                        <a:t>and</a:t>
                      </a:r>
                      <a:r>
                        <a:rPr lang="nl-NL" dirty="0">
                          <a:solidFill>
                            <a:srgbClr val="002060"/>
                          </a:solidFill>
                        </a:rPr>
                        <a:t> </a:t>
                      </a:r>
                      <a:r>
                        <a:rPr lang="nl-NL" dirty="0" err="1">
                          <a:solidFill>
                            <a:srgbClr val="002060"/>
                          </a:solidFill>
                        </a:rPr>
                        <a:t>wavy</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Blue of any shade with or without black points.  Black is permissible only up to the age of 18 months</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6786AAC9-6B48-F28D-BC24-45C173F723B6}"/>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a:t>
            </a:r>
            <a:r>
              <a:rPr lang="de-DE" sz="2400" b="1" dirty="0">
                <a:solidFill>
                  <a:srgbClr val="002060"/>
                </a:solidFill>
              </a:rPr>
              <a:t> IRELAND</a:t>
            </a:r>
            <a:endParaRPr lang="en-US" sz="2400" b="1" dirty="0">
              <a:solidFill>
                <a:srgbClr val="002060"/>
              </a:solidFill>
            </a:endParaRPr>
          </a:p>
          <a:p>
            <a:endParaRPr lang="en-US" sz="2400" dirty="0">
              <a:solidFill>
                <a:srgbClr val="002060"/>
              </a:solidFill>
            </a:endParaRPr>
          </a:p>
          <a:p>
            <a:r>
              <a:rPr lang="en-US" sz="2400" dirty="0">
                <a:solidFill>
                  <a:srgbClr val="002060"/>
                </a:solidFill>
              </a:rPr>
              <a:t>The typical Kerry Blue Terrier should be upstanding, well-knit and well proportionated, showing well developed muscular body with definite terrier style.</a:t>
            </a:r>
          </a:p>
          <a:p>
            <a:endParaRPr lang="en-US" sz="1400" dirty="0">
              <a:solidFill>
                <a:srgbClr val="002060"/>
              </a:solidFill>
            </a:endParaRPr>
          </a:p>
          <a:p>
            <a:r>
              <a:rPr lang="en-US" sz="2400" dirty="0">
                <a:solidFill>
                  <a:srgbClr val="002060"/>
                </a:solidFill>
              </a:rPr>
              <a:t>Terrier character throughout.  The all-important factor-expression must be keen and alert. </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2DFF27E7-7EF3-D535-1734-64682A942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B22FF485-5774-59AB-65A8-AC77096852FB}"/>
              </a:ext>
            </a:extLst>
          </p:cNvPr>
          <p:cNvSpPr>
            <a:spLocks noGrp="1"/>
          </p:cNvSpPr>
          <p:nvPr>
            <p:ph type="sldNum" sz="quarter" idx="12"/>
          </p:nvPr>
        </p:nvSpPr>
        <p:spPr/>
        <p:txBody>
          <a:bodyPr/>
          <a:lstStyle/>
          <a:p>
            <a:fld id="{E823D29F-A676-4408-876F-1A3458C4A6A0}" type="slidenum">
              <a:rPr lang="nl-NL" smtClean="0"/>
              <a:t>22</a:t>
            </a:fld>
            <a:endParaRPr lang="nl-NL"/>
          </a:p>
        </p:txBody>
      </p:sp>
      <p:sp>
        <p:nvSpPr>
          <p:cNvPr id="14" name="Tijdelijke aanduiding voor voettekst 13">
            <a:extLst>
              <a:ext uri="{FF2B5EF4-FFF2-40B4-BE49-F238E27FC236}">
                <a16:creationId xmlns:a16="http://schemas.microsoft.com/office/drawing/2014/main" id="{0B6D85F6-5C4D-240D-B2FF-B6D4207E6DF2}"/>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31772292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BA291-D2AC-19FC-906B-1A47E8E69B42}"/>
            </a:ext>
          </a:extLst>
        </p:cNvPr>
        <p:cNvGrpSpPr/>
        <p:nvPr/>
      </p:nvGrpSpPr>
      <p:grpSpPr>
        <a:xfrm>
          <a:off x="0" y="0"/>
          <a:ext cx="0" cy="0"/>
          <a:chOff x="0" y="0"/>
          <a:chExt cx="0" cy="0"/>
        </a:xfrm>
      </p:grpSpPr>
      <p:pic>
        <p:nvPicPr>
          <p:cNvPr id="6" name="Afbeelding 5" descr="Afbeelding met gras, buitenshuis, zoogdier, Hondenras&#10;&#10;Automatisch gegenereerde beschrijving">
            <a:extLst>
              <a:ext uri="{FF2B5EF4-FFF2-40B4-BE49-F238E27FC236}">
                <a16:creationId xmlns:a16="http://schemas.microsoft.com/office/drawing/2014/main" id="{08771D67-0C23-D40E-BF0D-D251F99EF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7167" y="282803"/>
            <a:ext cx="4497740" cy="3473255"/>
          </a:xfrm>
          <a:prstGeom prst="rect">
            <a:avLst/>
          </a:prstGeom>
        </p:spPr>
      </p:pic>
      <p:sp>
        <p:nvSpPr>
          <p:cNvPr id="5" name="Rechthoek 4">
            <a:extLst>
              <a:ext uri="{FF2B5EF4-FFF2-40B4-BE49-F238E27FC236}">
                <a16:creationId xmlns:a16="http://schemas.microsoft.com/office/drawing/2014/main" id="{E1A8B99A-0235-4CBA-640D-010FF9EE0D08}"/>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LAKELAND TERRIER</a:t>
            </a:r>
          </a:p>
        </p:txBody>
      </p:sp>
      <p:graphicFrame>
        <p:nvGraphicFramePr>
          <p:cNvPr id="7" name="Tabel 6">
            <a:extLst>
              <a:ext uri="{FF2B5EF4-FFF2-40B4-BE49-F238E27FC236}">
                <a16:creationId xmlns:a16="http://schemas.microsoft.com/office/drawing/2014/main" id="{56A3FFC6-FEB8-6854-17A4-E01CBEB4B974}"/>
              </a:ext>
            </a:extLst>
          </p:cNvPr>
          <p:cNvGraphicFramePr>
            <a:graphicFrameLocks noGrp="1"/>
          </p:cNvGraphicFramePr>
          <p:nvPr>
            <p:extLst>
              <p:ext uri="{D42A27DB-BD31-4B8C-83A1-F6EECF244321}">
                <p14:modId xmlns:p14="http://schemas.microsoft.com/office/powerpoint/2010/main" val="4167864434"/>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en-US" dirty="0">
                          <a:solidFill>
                            <a:srgbClr val="002060"/>
                          </a:solidFill>
                        </a:rPr>
                        <a:t>Not exceeding 37 cm at shoulder</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en-US" dirty="0">
                          <a:solidFill>
                            <a:srgbClr val="002060"/>
                          </a:solidFill>
                        </a:rPr>
                        <a:t>Male 7,7 kg; female 6,8 kg</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B2F9B736-0863-8F38-EA63-F83301522F72}"/>
              </a:ext>
            </a:extLst>
          </p:cNvPr>
          <p:cNvGraphicFramePr>
            <a:graphicFrameLocks noGrp="1"/>
          </p:cNvGraphicFramePr>
          <p:nvPr>
            <p:extLst>
              <p:ext uri="{D42A27DB-BD31-4B8C-83A1-F6EECF244321}">
                <p14:modId xmlns:p14="http://schemas.microsoft.com/office/powerpoint/2010/main" val="291913764"/>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070</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sz="1600" dirty="0">
                          <a:solidFill>
                            <a:srgbClr val="002060"/>
                          </a:solidFill>
                        </a:rPr>
                        <a:t>Dense, harsh and weather resisting with good undercoat</a:t>
                      </a:r>
                      <a:endParaRPr lang="nl-NL" sz="1600"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Black and tan, blue and tan, red, wheaten, red grizzle, liver, blue or black</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FBEAEA1A-D27F-2BAD-ACC7-FF58D0FE2893}"/>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Smart, workmanlike, well balanced and compact.</a:t>
            </a:r>
          </a:p>
          <a:p>
            <a:endParaRPr lang="en-US" sz="1400" dirty="0">
              <a:solidFill>
                <a:srgbClr val="002060"/>
              </a:solidFill>
            </a:endParaRPr>
          </a:p>
          <a:p>
            <a:r>
              <a:rPr lang="en-US" sz="2400" dirty="0">
                <a:solidFill>
                  <a:srgbClr val="002060"/>
                </a:solidFill>
              </a:rPr>
              <a:t>Gay, fearless </a:t>
            </a:r>
            <a:r>
              <a:rPr lang="en-US" sz="2400" dirty="0" err="1">
                <a:solidFill>
                  <a:srgbClr val="002060"/>
                </a:solidFill>
              </a:rPr>
              <a:t>demeanour</a:t>
            </a:r>
            <a:r>
              <a:rPr lang="en-US" sz="2400" dirty="0">
                <a:solidFill>
                  <a:srgbClr val="002060"/>
                </a:solidFill>
              </a:rPr>
              <a:t>, keen of expression, quick of movement, on the tip-toe of expectation.  Bold, friendly and self-confident</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B182433D-D998-6202-86CB-00BBE726A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810D7E2D-A029-69DB-9899-573F11E3AFA7}"/>
              </a:ext>
            </a:extLst>
          </p:cNvPr>
          <p:cNvSpPr>
            <a:spLocks noGrp="1"/>
          </p:cNvSpPr>
          <p:nvPr>
            <p:ph type="sldNum" sz="quarter" idx="12"/>
          </p:nvPr>
        </p:nvSpPr>
        <p:spPr/>
        <p:txBody>
          <a:bodyPr/>
          <a:lstStyle/>
          <a:p>
            <a:fld id="{E823D29F-A676-4408-876F-1A3458C4A6A0}" type="slidenum">
              <a:rPr lang="nl-NL" smtClean="0"/>
              <a:t>23</a:t>
            </a:fld>
            <a:endParaRPr lang="nl-NL"/>
          </a:p>
        </p:txBody>
      </p:sp>
      <p:sp>
        <p:nvSpPr>
          <p:cNvPr id="14" name="Tijdelijke aanduiding voor voettekst 13">
            <a:extLst>
              <a:ext uri="{FF2B5EF4-FFF2-40B4-BE49-F238E27FC236}">
                <a16:creationId xmlns:a16="http://schemas.microsoft.com/office/drawing/2014/main" id="{AF7CDECE-07EF-C851-9844-FB6A6E0E2FF0}"/>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27446125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5707C-E32A-3985-4DC9-E3D66FA5BDC3}"/>
            </a:ext>
          </a:extLst>
        </p:cNvPr>
        <p:cNvGrpSpPr/>
        <p:nvPr/>
      </p:nvGrpSpPr>
      <p:grpSpPr>
        <a:xfrm>
          <a:off x="0" y="0"/>
          <a:ext cx="0" cy="0"/>
          <a:chOff x="0" y="0"/>
          <a:chExt cx="0" cy="0"/>
        </a:xfrm>
      </p:grpSpPr>
      <p:pic>
        <p:nvPicPr>
          <p:cNvPr id="11" name="Afbeelding 10" descr="Afbeelding met gras, zoogdier, Hondenras, buitenshuis&#10;&#10;Automatisch gegenereerde beschrijving">
            <a:extLst>
              <a:ext uri="{FF2B5EF4-FFF2-40B4-BE49-F238E27FC236}">
                <a16:creationId xmlns:a16="http://schemas.microsoft.com/office/drawing/2014/main" id="{EA6F6960-13FF-45A0-654D-C5D4D4C4A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7052" y="282803"/>
            <a:ext cx="4821854" cy="3216177"/>
          </a:xfrm>
          <a:prstGeom prst="rect">
            <a:avLst/>
          </a:prstGeom>
        </p:spPr>
      </p:pic>
      <p:sp>
        <p:nvSpPr>
          <p:cNvPr id="5" name="Rechthoek 4">
            <a:extLst>
              <a:ext uri="{FF2B5EF4-FFF2-40B4-BE49-F238E27FC236}">
                <a16:creationId xmlns:a16="http://schemas.microsoft.com/office/drawing/2014/main" id="{42CFE50A-2D0A-A0B6-00C7-A2D1F39C753F}"/>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MANCHESTER TERRIER</a:t>
            </a:r>
          </a:p>
        </p:txBody>
      </p:sp>
      <p:graphicFrame>
        <p:nvGraphicFramePr>
          <p:cNvPr id="7" name="Tabel 6">
            <a:extLst>
              <a:ext uri="{FF2B5EF4-FFF2-40B4-BE49-F238E27FC236}">
                <a16:creationId xmlns:a16="http://schemas.microsoft.com/office/drawing/2014/main" id="{8FA8EF57-954F-3A2A-175B-673701A8825E}"/>
              </a:ext>
            </a:extLst>
          </p:cNvPr>
          <p:cNvGraphicFramePr>
            <a:graphicFrameLocks noGrp="1"/>
          </p:cNvGraphicFramePr>
          <p:nvPr>
            <p:extLst>
              <p:ext uri="{D42A27DB-BD31-4B8C-83A1-F6EECF244321}">
                <p14:modId xmlns:p14="http://schemas.microsoft.com/office/powerpoint/2010/main" val="1897937073"/>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fr-FR" dirty="0">
                          <a:solidFill>
                            <a:srgbClr val="002060"/>
                          </a:solidFill>
                        </a:rPr>
                        <a:t>Males:  41 cm.  </a:t>
                      </a:r>
                      <a:r>
                        <a:rPr lang="fr-FR" dirty="0" err="1">
                          <a:solidFill>
                            <a:srgbClr val="002060"/>
                          </a:solidFill>
                        </a:rPr>
                        <a:t>Females</a:t>
                      </a:r>
                      <a:r>
                        <a:rPr lang="fr-FR" dirty="0">
                          <a:solidFill>
                            <a:srgbClr val="002060"/>
                          </a:solidFill>
                        </a:rPr>
                        <a:t> :  38 cm</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FBF6C3F5-4321-A73F-A238-D77CBC37A37D}"/>
              </a:ext>
            </a:extLst>
          </p:cNvPr>
          <p:cNvGraphicFramePr>
            <a:graphicFrameLocks noGrp="1"/>
          </p:cNvGraphicFramePr>
          <p:nvPr>
            <p:extLst>
              <p:ext uri="{D42A27DB-BD31-4B8C-83A1-F6EECF244321}">
                <p14:modId xmlns:p14="http://schemas.microsoft.com/office/powerpoint/2010/main" val="3597204367"/>
              </p:ext>
            </p:extLst>
          </p:nvPr>
        </p:nvGraphicFramePr>
        <p:xfrm>
          <a:off x="166255" y="2142373"/>
          <a:ext cx="6844145" cy="111252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071</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Close, smooth, short and glossy, of firm texture</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Jet black and rich mahogany tan distributed</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7F195070-04A9-CAF6-4868-997798A052E3}"/>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Compact, elegant and sound with substance.</a:t>
            </a:r>
          </a:p>
          <a:p>
            <a:endParaRPr lang="en-US" sz="1400" dirty="0">
              <a:solidFill>
                <a:srgbClr val="002060"/>
              </a:solidFill>
            </a:endParaRPr>
          </a:p>
          <a:p>
            <a:r>
              <a:rPr lang="en-US" sz="2400" dirty="0">
                <a:solidFill>
                  <a:srgbClr val="002060"/>
                </a:solidFill>
              </a:rPr>
              <a:t>Keen, alert, gay and sporting; discerning and devoted.</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A7131C94-28BB-9BA1-429B-417591700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7" name="Tijdelijke aanduiding voor dianummer 16">
            <a:extLst>
              <a:ext uri="{FF2B5EF4-FFF2-40B4-BE49-F238E27FC236}">
                <a16:creationId xmlns:a16="http://schemas.microsoft.com/office/drawing/2014/main" id="{A18BC304-6CEC-F746-934A-2A9DB091E888}"/>
              </a:ext>
            </a:extLst>
          </p:cNvPr>
          <p:cNvSpPr>
            <a:spLocks noGrp="1"/>
          </p:cNvSpPr>
          <p:nvPr>
            <p:ph type="sldNum" sz="quarter" idx="12"/>
          </p:nvPr>
        </p:nvSpPr>
        <p:spPr/>
        <p:txBody>
          <a:bodyPr/>
          <a:lstStyle/>
          <a:p>
            <a:fld id="{E823D29F-A676-4408-876F-1A3458C4A6A0}" type="slidenum">
              <a:rPr lang="nl-NL" smtClean="0"/>
              <a:t>24</a:t>
            </a:fld>
            <a:endParaRPr lang="nl-NL"/>
          </a:p>
        </p:txBody>
      </p:sp>
      <p:sp>
        <p:nvSpPr>
          <p:cNvPr id="18" name="Tijdelijke aanduiding voor voettekst 17">
            <a:extLst>
              <a:ext uri="{FF2B5EF4-FFF2-40B4-BE49-F238E27FC236}">
                <a16:creationId xmlns:a16="http://schemas.microsoft.com/office/drawing/2014/main" id="{58F077EC-0F7C-969C-7102-8C9C1A3F578A}"/>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5681951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F2252-F2B5-67B0-BD3D-CCF9B83AC6F8}"/>
            </a:ext>
          </a:extLst>
        </p:cNvPr>
        <p:cNvGrpSpPr/>
        <p:nvPr/>
      </p:nvGrpSpPr>
      <p:grpSpPr>
        <a:xfrm>
          <a:off x="0" y="0"/>
          <a:ext cx="0" cy="0"/>
          <a:chOff x="0" y="0"/>
          <a:chExt cx="0" cy="0"/>
        </a:xfrm>
      </p:grpSpPr>
      <p:pic>
        <p:nvPicPr>
          <p:cNvPr id="6" name="Afbeelding 5" descr="Afbeelding met gras, zoogdier, buitenshuis, Hondenras&#10;&#10;Automatisch gegenereerde beschrijving">
            <a:extLst>
              <a:ext uri="{FF2B5EF4-FFF2-40B4-BE49-F238E27FC236}">
                <a16:creationId xmlns:a16="http://schemas.microsoft.com/office/drawing/2014/main" id="{8FAEB7FC-614B-12F5-3665-3FF78E84A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069615" y="282803"/>
            <a:ext cx="4855292" cy="3234838"/>
          </a:xfrm>
          <a:prstGeom prst="rect">
            <a:avLst/>
          </a:prstGeom>
        </p:spPr>
      </p:pic>
      <p:sp>
        <p:nvSpPr>
          <p:cNvPr id="5" name="Rechthoek 4">
            <a:extLst>
              <a:ext uri="{FF2B5EF4-FFF2-40B4-BE49-F238E27FC236}">
                <a16:creationId xmlns:a16="http://schemas.microsoft.com/office/drawing/2014/main" id="{A141704D-3C46-C6D7-C387-E7626D1CDDD9}"/>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MINIATURE BULL TERRIER</a:t>
            </a:r>
          </a:p>
        </p:txBody>
      </p:sp>
      <p:graphicFrame>
        <p:nvGraphicFramePr>
          <p:cNvPr id="7" name="Tabel 6">
            <a:extLst>
              <a:ext uri="{FF2B5EF4-FFF2-40B4-BE49-F238E27FC236}">
                <a16:creationId xmlns:a16="http://schemas.microsoft.com/office/drawing/2014/main" id="{04C975EB-C6A9-12A8-6EC5-9A99BE199B71}"/>
              </a:ext>
            </a:extLst>
          </p:cNvPr>
          <p:cNvGraphicFramePr>
            <a:graphicFrameLocks noGrp="1"/>
          </p:cNvGraphicFramePr>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9BAE2FA6-F37E-C5D4-A8A5-3B3953EC6712}"/>
              </a:ext>
            </a:extLst>
          </p:cNvPr>
          <p:cNvGraphicFramePr>
            <a:graphicFrameLocks noGrp="1"/>
          </p:cNvGraphicFramePr>
          <p:nvPr>
            <p:extLst>
              <p:ext uri="{D42A27DB-BD31-4B8C-83A1-F6EECF244321}">
                <p14:modId xmlns:p14="http://schemas.microsoft.com/office/powerpoint/2010/main" val="1456161373"/>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359</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Short, flat, even and harsh to touch with a fine gloss.</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sz="1800" dirty="0">
                          <a:solidFill>
                            <a:srgbClr val="002060"/>
                          </a:solidFill>
                        </a:rPr>
                        <a:t>For white, pure white coat. </a:t>
                      </a:r>
                    </a:p>
                    <a:p>
                      <a:r>
                        <a:rPr lang="en-US" sz="1800" dirty="0">
                          <a:solidFill>
                            <a:srgbClr val="002060"/>
                          </a:solidFill>
                        </a:rPr>
                        <a:t>For </a:t>
                      </a:r>
                      <a:r>
                        <a:rPr lang="en-US" sz="1800" dirty="0" err="1">
                          <a:solidFill>
                            <a:srgbClr val="002060"/>
                          </a:solidFill>
                        </a:rPr>
                        <a:t>coloured</a:t>
                      </a:r>
                      <a:r>
                        <a:rPr lang="en-US" sz="1800" dirty="0">
                          <a:solidFill>
                            <a:srgbClr val="002060"/>
                          </a:solidFill>
                        </a:rPr>
                        <a:t>, </a:t>
                      </a:r>
                      <a:r>
                        <a:rPr lang="en-US" sz="1800" dirty="0" err="1">
                          <a:solidFill>
                            <a:srgbClr val="002060"/>
                          </a:solidFill>
                        </a:rPr>
                        <a:t>colour</a:t>
                      </a:r>
                      <a:r>
                        <a:rPr lang="en-US" sz="1800" dirty="0">
                          <a:solidFill>
                            <a:srgbClr val="002060"/>
                          </a:solidFill>
                        </a:rPr>
                        <a:t> predominates</a:t>
                      </a:r>
                      <a:endParaRPr lang="nl-NL" sz="1800"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7C12F230-5B31-ACB6-642B-2274678BE344}"/>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Strongly built, muscular, well balanced and active with a keen, determined and intelligent expression. A unique feature is a downfaced, egg-shaped head. Irrespective of size dogs should look masculine and bitches feminine.</a:t>
            </a:r>
          </a:p>
          <a:p>
            <a:endParaRPr lang="en-US" sz="1400" dirty="0">
              <a:solidFill>
                <a:srgbClr val="002060"/>
              </a:solidFill>
            </a:endParaRPr>
          </a:p>
          <a:p>
            <a:r>
              <a:rPr lang="en-US" sz="2400" dirty="0">
                <a:solidFill>
                  <a:srgbClr val="002060"/>
                </a:solidFill>
              </a:rPr>
              <a:t>Courageous, full of spirit, with a fun-loving attitude. Of even temperament and amenable to discipline. Although obstinate is particularly good with people. </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862103AD-7FDA-DAB7-1089-7D21F65E7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5" name="Tijdelijke aanduiding voor dianummer 14">
            <a:extLst>
              <a:ext uri="{FF2B5EF4-FFF2-40B4-BE49-F238E27FC236}">
                <a16:creationId xmlns:a16="http://schemas.microsoft.com/office/drawing/2014/main" id="{6C8AEE92-C787-6494-BC70-D9D44A958797}"/>
              </a:ext>
            </a:extLst>
          </p:cNvPr>
          <p:cNvSpPr>
            <a:spLocks noGrp="1"/>
          </p:cNvSpPr>
          <p:nvPr>
            <p:ph type="sldNum" sz="quarter" idx="12"/>
          </p:nvPr>
        </p:nvSpPr>
        <p:spPr/>
        <p:txBody>
          <a:bodyPr/>
          <a:lstStyle/>
          <a:p>
            <a:fld id="{E823D29F-A676-4408-876F-1A3458C4A6A0}" type="slidenum">
              <a:rPr lang="nl-NL" smtClean="0"/>
              <a:t>25</a:t>
            </a:fld>
            <a:endParaRPr lang="nl-NL"/>
          </a:p>
        </p:txBody>
      </p:sp>
      <p:sp>
        <p:nvSpPr>
          <p:cNvPr id="16" name="Tijdelijke aanduiding voor voettekst 15">
            <a:extLst>
              <a:ext uri="{FF2B5EF4-FFF2-40B4-BE49-F238E27FC236}">
                <a16:creationId xmlns:a16="http://schemas.microsoft.com/office/drawing/2014/main" id="{60CC86BE-6431-F8AF-1156-A516677D2648}"/>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20340477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71FA9-54B2-0158-D7BC-1A908158F418}"/>
            </a:ext>
          </a:extLst>
        </p:cNvPr>
        <p:cNvGrpSpPr/>
        <p:nvPr/>
      </p:nvGrpSpPr>
      <p:grpSpPr>
        <a:xfrm>
          <a:off x="0" y="0"/>
          <a:ext cx="0" cy="0"/>
          <a:chOff x="0" y="0"/>
          <a:chExt cx="0" cy="0"/>
        </a:xfrm>
      </p:grpSpPr>
      <p:pic>
        <p:nvPicPr>
          <p:cNvPr id="6" name="Afbeelding 5" descr="Afbeelding met zoogdier, Hondenras, hond, huisdier&#10;&#10;Automatisch gegenereerde beschrijving">
            <a:extLst>
              <a:ext uri="{FF2B5EF4-FFF2-40B4-BE49-F238E27FC236}">
                <a16:creationId xmlns:a16="http://schemas.microsoft.com/office/drawing/2014/main" id="{45265828-F676-174F-528D-973C77828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165910" y="278137"/>
            <a:ext cx="4758997" cy="3540071"/>
          </a:xfrm>
          <a:prstGeom prst="rect">
            <a:avLst/>
          </a:prstGeom>
        </p:spPr>
      </p:pic>
      <p:sp>
        <p:nvSpPr>
          <p:cNvPr id="5" name="Rechthoek 4">
            <a:extLst>
              <a:ext uri="{FF2B5EF4-FFF2-40B4-BE49-F238E27FC236}">
                <a16:creationId xmlns:a16="http://schemas.microsoft.com/office/drawing/2014/main" id="{FD381C7F-713E-9829-231C-F10F013CCC15}"/>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NORFOLK TERRIER</a:t>
            </a:r>
          </a:p>
        </p:txBody>
      </p:sp>
      <p:graphicFrame>
        <p:nvGraphicFramePr>
          <p:cNvPr id="7" name="Tabel 6">
            <a:extLst>
              <a:ext uri="{FF2B5EF4-FFF2-40B4-BE49-F238E27FC236}">
                <a16:creationId xmlns:a16="http://schemas.microsoft.com/office/drawing/2014/main" id="{72C83359-3559-E2BD-35CB-96E36F5E78F7}"/>
              </a:ext>
            </a:extLst>
          </p:cNvPr>
          <p:cNvGraphicFramePr>
            <a:graphicFrameLocks noGrp="1"/>
          </p:cNvGraphicFramePr>
          <p:nvPr>
            <p:extLst>
              <p:ext uri="{D42A27DB-BD31-4B8C-83A1-F6EECF244321}">
                <p14:modId xmlns:p14="http://schemas.microsoft.com/office/powerpoint/2010/main" val="4046625757"/>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a:solidFill>
                            <a:srgbClr val="002060"/>
                          </a:solidFill>
                        </a:rPr>
                        <a:t>25 cm</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20F464E3-011F-D03F-59D7-863B3ABB60A2}"/>
              </a:ext>
            </a:extLst>
          </p:cNvPr>
          <p:cNvGraphicFramePr>
            <a:graphicFrameLocks noGrp="1"/>
          </p:cNvGraphicFramePr>
          <p:nvPr>
            <p:extLst>
              <p:ext uri="{D42A27DB-BD31-4B8C-83A1-F6EECF244321}">
                <p14:modId xmlns:p14="http://schemas.microsoft.com/office/powerpoint/2010/main" val="3896159512"/>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272</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Hard, wiry, straight, lying close to body.  </a:t>
                      </a:r>
                    </a:p>
                    <a:p>
                      <a:r>
                        <a:rPr lang="en-US" dirty="0">
                          <a:solidFill>
                            <a:srgbClr val="002060"/>
                          </a:solidFill>
                        </a:rPr>
                        <a:t>Longer and rougher on neck and shoulders.</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All shades of red, wheaten, black and tan or grizzle.</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FC428ADF-0914-49AB-E295-20CAEBD270E0}"/>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One of the smallest of terriers. Low, keen dog, compact and strong, short back, good substance and bone.</a:t>
            </a:r>
          </a:p>
          <a:p>
            <a:endParaRPr lang="en-US" sz="1400" dirty="0">
              <a:solidFill>
                <a:srgbClr val="002060"/>
              </a:solidFill>
            </a:endParaRPr>
          </a:p>
          <a:p>
            <a:r>
              <a:rPr lang="en-US" sz="2400" dirty="0">
                <a:solidFill>
                  <a:srgbClr val="002060"/>
                </a:solidFill>
              </a:rPr>
              <a:t>A “demon” for its size. Lovable disposition, not quarrelsome, hardy constitution; alert and fearless. </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D987D238-DE08-2A87-3733-0F7BBE928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5" name="Tijdelijke aanduiding voor dianummer 14">
            <a:extLst>
              <a:ext uri="{FF2B5EF4-FFF2-40B4-BE49-F238E27FC236}">
                <a16:creationId xmlns:a16="http://schemas.microsoft.com/office/drawing/2014/main" id="{1E413E52-1DBF-8782-B916-D1AD87BA15AA}"/>
              </a:ext>
            </a:extLst>
          </p:cNvPr>
          <p:cNvSpPr>
            <a:spLocks noGrp="1"/>
          </p:cNvSpPr>
          <p:nvPr>
            <p:ph type="sldNum" sz="quarter" idx="12"/>
          </p:nvPr>
        </p:nvSpPr>
        <p:spPr/>
        <p:txBody>
          <a:bodyPr/>
          <a:lstStyle/>
          <a:p>
            <a:fld id="{E823D29F-A676-4408-876F-1A3458C4A6A0}" type="slidenum">
              <a:rPr lang="nl-NL" smtClean="0"/>
              <a:t>26</a:t>
            </a:fld>
            <a:endParaRPr lang="nl-NL"/>
          </a:p>
        </p:txBody>
      </p:sp>
      <p:sp>
        <p:nvSpPr>
          <p:cNvPr id="16" name="Tijdelijke aanduiding voor voettekst 15">
            <a:extLst>
              <a:ext uri="{FF2B5EF4-FFF2-40B4-BE49-F238E27FC236}">
                <a16:creationId xmlns:a16="http://schemas.microsoft.com/office/drawing/2014/main" id="{9C75C672-F7E6-1A82-2068-C1CF9A8B3FF0}"/>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6866669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7C327-C286-98E4-6690-370CB3AF7D36}"/>
            </a:ext>
          </a:extLst>
        </p:cNvPr>
        <p:cNvGrpSpPr/>
        <p:nvPr/>
      </p:nvGrpSpPr>
      <p:grpSpPr>
        <a:xfrm>
          <a:off x="0" y="0"/>
          <a:ext cx="0" cy="0"/>
          <a:chOff x="0" y="0"/>
          <a:chExt cx="0" cy="0"/>
        </a:xfrm>
      </p:grpSpPr>
      <p:pic>
        <p:nvPicPr>
          <p:cNvPr id="6" name="Afbeelding 5" descr="Afbeelding met hond, zoogdier, gras, Hondenras&#10;&#10;Automatisch gegenereerde beschrijving">
            <a:extLst>
              <a:ext uri="{FF2B5EF4-FFF2-40B4-BE49-F238E27FC236}">
                <a16:creationId xmlns:a16="http://schemas.microsoft.com/office/drawing/2014/main" id="{9C8C2AFE-2A49-C556-4C70-A54BA0415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2563" y="282803"/>
            <a:ext cx="4712344" cy="3542272"/>
          </a:xfrm>
          <a:prstGeom prst="rect">
            <a:avLst/>
          </a:prstGeom>
        </p:spPr>
      </p:pic>
      <p:sp>
        <p:nvSpPr>
          <p:cNvPr id="5" name="Rechthoek 4">
            <a:extLst>
              <a:ext uri="{FF2B5EF4-FFF2-40B4-BE49-F238E27FC236}">
                <a16:creationId xmlns:a16="http://schemas.microsoft.com/office/drawing/2014/main" id="{06D7A538-2B91-4AC1-8422-D0F2A637BC61}"/>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NORWICH TERRIER</a:t>
            </a:r>
          </a:p>
        </p:txBody>
      </p:sp>
      <p:graphicFrame>
        <p:nvGraphicFramePr>
          <p:cNvPr id="7" name="Tabel 6">
            <a:extLst>
              <a:ext uri="{FF2B5EF4-FFF2-40B4-BE49-F238E27FC236}">
                <a16:creationId xmlns:a16="http://schemas.microsoft.com/office/drawing/2014/main" id="{A9C916F2-7717-785B-EC15-1852D4341E5F}"/>
              </a:ext>
            </a:extLst>
          </p:cNvPr>
          <p:cNvGraphicFramePr>
            <a:graphicFrameLocks noGrp="1"/>
          </p:cNvGraphicFramePr>
          <p:nvPr>
            <p:extLst>
              <p:ext uri="{D42A27DB-BD31-4B8C-83A1-F6EECF244321}">
                <p14:modId xmlns:p14="http://schemas.microsoft.com/office/powerpoint/2010/main" val="702675645"/>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a:solidFill>
                            <a:srgbClr val="002060"/>
                          </a:solidFill>
                        </a:rPr>
                        <a:t>25 cm</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46BDA67F-8037-4466-1E7C-582C2B016057}"/>
              </a:ext>
            </a:extLst>
          </p:cNvPr>
          <p:cNvGraphicFramePr>
            <a:graphicFrameLocks noGrp="1"/>
          </p:cNvGraphicFramePr>
          <p:nvPr>
            <p:extLst>
              <p:ext uri="{D42A27DB-BD31-4B8C-83A1-F6EECF244321}">
                <p14:modId xmlns:p14="http://schemas.microsoft.com/office/powerpoint/2010/main" val="2605632785"/>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072</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Hard, wiry, straight, lying close to body, thick undercoat.</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All shades of red, wheaten, black and tan or grizzle.</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4851A125-759F-1409-9847-B87D272DD33D}"/>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One of the smallest of the terriers. Low, keen dog, compact and strong with good substance and bone.</a:t>
            </a:r>
          </a:p>
          <a:p>
            <a:endParaRPr lang="en-US" sz="1400" dirty="0">
              <a:solidFill>
                <a:srgbClr val="002060"/>
              </a:solidFill>
            </a:endParaRPr>
          </a:p>
          <a:p>
            <a:r>
              <a:rPr lang="en-US" sz="2400" dirty="0">
                <a:solidFill>
                  <a:srgbClr val="002060"/>
                </a:solidFill>
              </a:rPr>
              <a:t>Lovable disposition, not quarrelsome, tremendously active with hardy constitution. </a:t>
            </a:r>
          </a:p>
          <a:p>
            <a:r>
              <a:rPr lang="en-US" sz="2400" dirty="0">
                <a:solidFill>
                  <a:srgbClr val="002060"/>
                </a:solidFill>
              </a:rPr>
              <a:t>Gay and fearless.</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C16EC7DB-B905-3643-0191-F65F69B7D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7A522A36-471E-70E9-19A9-BF8437630A8D}"/>
              </a:ext>
            </a:extLst>
          </p:cNvPr>
          <p:cNvSpPr>
            <a:spLocks noGrp="1"/>
          </p:cNvSpPr>
          <p:nvPr>
            <p:ph type="sldNum" sz="quarter" idx="12"/>
          </p:nvPr>
        </p:nvSpPr>
        <p:spPr/>
        <p:txBody>
          <a:bodyPr/>
          <a:lstStyle/>
          <a:p>
            <a:fld id="{E823D29F-A676-4408-876F-1A3458C4A6A0}" type="slidenum">
              <a:rPr lang="nl-NL" smtClean="0"/>
              <a:t>27</a:t>
            </a:fld>
            <a:endParaRPr lang="nl-NL"/>
          </a:p>
        </p:txBody>
      </p:sp>
      <p:sp>
        <p:nvSpPr>
          <p:cNvPr id="14" name="Tijdelijke aanduiding voor voettekst 13">
            <a:extLst>
              <a:ext uri="{FF2B5EF4-FFF2-40B4-BE49-F238E27FC236}">
                <a16:creationId xmlns:a16="http://schemas.microsoft.com/office/drawing/2014/main" id="{13C67D12-E11C-9758-5BE0-1F14D80CF6DA}"/>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35603154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62BE1-94BC-7A46-8AD0-17589F361B5E}"/>
            </a:ext>
          </a:extLst>
        </p:cNvPr>
        <p:cNvGrpSpPr/>
        <p:nvPr/>
      </p:nvGrpSpPr>
      <p:grpSpPr>
        <a:xfrm>
          <a:off x="0" y="0"/>
          <a:ext cx="0" cy="0"/>
          <a:chOff x="0" y="0"/>
          <a:chExt cx="0" cy="0"/>
        </a:xfrm>
      </p:grpSpPr>
      <p:pic>
        <p:nvPicPr>
          <p:cNvPr id="11" name="Afbeelding 10" descr="Afbeelding met zoogdier, gras, Hondenras, huisdier&#10;&#10;Automatisch gegenereerde beschrijving">
            <a:extLst>
              <a:ext uri="{FF2B5EF4-FFF2-40B4-BE49-F238E27FC236}">
                <a16:creationId xmlns:a16="http://schemas.microsoft.com/office/drawing/2014/main" id="{9741BAC2-2E17-9215-9B2C-B97903CF7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499861" y="282803"/>
            <a:ext cx="4387339" cy="3392402"/>
          </a:xfrm>
          <a:prstGeom prst="rect">
            <a:avLst/>
          </a:prstGeom>
        </p:spPr>
      </p:pic>
      <p:sp>
        <p:nvSpPr>
          <p:cNvPr id="5" name="Rechthoek 4">
            <a:extLst>
              <a:ext uri="{FF2B5EF4-FFF2-40B4-BE49-F238E27FC236}">
                <a16:creationId xmlns:a16="http://schemas.microsoft.com/office/drawing/2014/main" id="{464C6DBF-4C7E-E0D7-605B-6610E305C80D}"/>
              </a:ext>
            </a:extLst>
          </p:cNvPr>
          <p:cNvSpPr/>
          <p:nvPr/>
        </p:nvSpPr>
        <p:spPr>
          <a:xfrm>
            <a:off x="166255" y="282804"/>
            <a:ext cx="7139614"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PARSON RUSSELL TERRIER</a:t>
            </a:r>
          </a:p>
        </p:txBody>
      </p:sp>
      <p:graphicFrame>
        <p:nvGraphicFramePr>
          <p:cNvPr id="7" name="Tabel 6">
            <a:extLst>
              <a:ext uri="{FF2B5EF4-FFF2-40B4-BE49-F238E27FC236}">
                <a16:creationId xmlns:a16="http://schemas.microsoft.com/office/drawing/2014/main" id="{198E908B-7F97-EA99-FA1D-3B0E3E4CB688}"/>
              </a:ext>
            </a:extLst>
          </p:cNvPr>
          <p:cNvGraphicFramePr>
            <a:graphicFrameLocks noGrp="1"/>
          </p:cNvGraphicFramePr>
          <p:nvPr>
            <p:extLst>
              <p:ext uri="{D42A27DB-BD31-4B8C-83A1-F6EECF244321}">
                <p14:modId xmlns:p14="http://schemas.microsoft.com/office/powerpoint/2010/main" val="2933648934"/>
              </p:ext>
            </p:extLst>
          </p:nvPr>
        </p:nvGraphicFramePr>
        <p:xfrm>
          <a:off x="166255" y="928801"/>
          <a:ext cx="7139614" cy="1112520"/>
        </p:xfrm>
        <a:graphic>
          <a:graphicData uri="http://schemas.openxmlformats.org/drawingml/2006/table">
            <a:tbl>
              <a:tblPr firstRow="1" bandRow="1">
                <a:tableStyleId>{00A15C55-8517-42AA-B614-E9B94910E393}</a:tableStyleId>
              </a:tblPr>
              <a:tblGrid>
                <a:gridCol w="2615037">
                  <a:extLst>
                    <a:ext uri="{9D8B030D-6E8A-4147-A177-3AD203B41FA5}">
                      <a16:colId xmlns:a16="http://schemas.microsoft.com/office/drawing/2014/main" val="1546922875"/>
                    </a:ext>
                  </a:extLst>
                </a:gridCol>
                <a:gridCol w="4524577">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err="1">
                          <a:solidFill>
                            <a:srgbClr val="002060"/>
                          </a:solidFill>
                        </a:rPr>
                        <a:t>Males</a:t>
                      </a:r>
                      <a:r>
                        <a:rPr lang="nl-NL" dirty="0">
                          <a:solidFill>
                            <a:srgbClr val="002060"/>
                          </a:solidFill>
                        </a:rPr>
                        <a:t>: 36 cm; </a:t>
                      </a:r>
                      <a:r>
                        <a:rPr lang="nl-NL" dirty="0" err="1">
                          <a:solidFill>
                            <a:srgbClr val="002060"/>
                          </a:solidFill>
                        </a:rPr>
                        <a:t>Female</a:t>
                      </a:r>
                      <a:r>
                        <a:rPr lang="nl-NL" dirty="0">
                          <a:solidFill>
                            <a:srgbClr val="002060"/>
                          </a:solidFill>
                        </a:rPr>
                        <a:t>: 33 cm</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3C5DF047-A14B-3FA7-8A7D-A2EFB3A00039}"/>
              </a:ext>
            </a:extLst>
          </p:cNvPr>
          <p:cNvGraphicFramePr>
            <a:graphicFrameLocks noGrp="1"/>
          </p:cNvGraphicFramePr>
          <p:nvPr>
            <p:extLst>
              <p:ext uri="{D42A27DB-BD31-4B8C-83A1-F6EECF244321}">
                <p14:modId xmlns:p14="http://schemas.microsoft.com/office/powerpoint/2010/main" val="349561831"/>
              </p:ext>
            </p:extLst>
          </p:nvPr>
        </p:nvGraphicFramePr>
        <p:xfrm>
          <a:off x="166256" y="2142373"/>
          <a:ext cx="7139614" cy="1381760"/>
        </p:xfrm>
        <a:graphic>
          <a:graphicData uri="http://schemas.openxmlformats.org/drawingml/2006/table">
            <a:tbl>
              <a:tblPr firstRow="1" bandRow="1">
                <a:tableStyleId>{00A15C55-8517-42AA-B614-E9B94910E393}</a:tableStyleId>
              </a:tblPr>
              <a:tblGrid>
                <a:gridCol w="1377821">
                  <a:extLst>
                    <a:ext uri="{9D8B030D-6E8A-4147-A177-3AD203B41FA5}">
                      <a16:colId xmlns:a16="http://schemas.microsoft.com/office/drawing/2014/main" val="1546922875"/>
                    </a:ext>
                  </a:extLst>
                </a:gridCol>
                <a:gridCol w="5761793">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339</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Whether rough, broken or smooth naturally harsh, flat, straight, close and dense with good undercoat.</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sz="1600" dirty="0">
                          <a:solidFill>
                            <a:srgbClr val="002060"/>
                          </a:solidFill>
                        </a:rPr>
                        <a:t>White or predominantly white with tan, lemon or black markings</a:t>
                      </a:r>
                      <a:endParaRPr lang="nl-NL" sz="1600"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8BCBA932-0BA7-46D3-1939-567339D38F55}"/>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Workmanlike, active and agile, without exaggeration. Built for stamina and endurance, overall picture of balance and flexibility. </a:t>
            </a:r>
          </a:p>
          <a:p>
            <a:endParaRPr lang="en-US" sz="1400" dirty="0">
              <a:solidFill>
                <a:srgbClr val="002060"/>
              </a:solidFill>
            </a:endParaRPr>
          </a:p>
          <a:p>
            <a:r>
              <a:rPr lang="en-US" sz="2400" dirty="0">
                <a:solidFill>
                  <a:srgbClr val="002060"/>
                </a:solidFill>
              </a:rPr>
              <a:t>Originally a terrier bred to work fox, a confident, energetic and happy dog that has the ability and conformation to go to ground. Bold and friendly.</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446A2561-3F37-C230-1ABD-6086510DE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4F0D9CE6-5C46-031E-C627-82F9DA2E8AAD}"/>
              </a:ext>
            </a:extLst>
          </p:cNvPr>
          <p:cNvSpPr>
            <a:spLocks noGrp="1"/>
          </p:cNvSpPr>
          <p:nvPr>
            <p:ph type="sldNum" sz="quarter" idx="12"/>
          </p:nvPr>
        </p:nvSpPr>
        <p:spPr/>
        <p:txBody>
          <a:bodyPr/>
          <a:lstStyle/>
          <a:p>
            <a:fld id="{E823D29F-A676-4408-876F-1A3458C4A6A0}" type="slidenum">
              <a:rPr lang="nl-NL" smtClean="0"/>
              <a:t>28</a:t>
            </a:fld>
            <a:endParaRPr lang="nl-NL"/>
          </a:p>
        </p:txBody>
      </p:sp>
      <p:sp>
        <p:nvSpPr>
          <p:cNvPr id="14" name="Tijdelijke aanduiding voor voettekst 13">
            <a:extLst>
              <a:ext uri="{FF2B5EF4-FFF2-40B4-BE49-F238E27FC236}">
                <a16:creationId xmlns:a16="http://schemas.microsoft.com/office/drawing/2014/main" id="{6A1513B4-3A11-F854-DA6B-F7C63C21C1D3}"/>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18355588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A517C-DC0B-7AB4-B447-023FE3DED129}"/>
            </a:ext>
          </a:extLst>
        </p:cNvPr>
        <p:cNvGrpSpPr/>
        <p:nvPr/>
      </p:nvGrpSpPr>
      <p:grpSpPr>
        <a:xfrm>
          <a:off x="0" y="0"/>
          <a:ext cx="0" cy="0"/>
          <a:chOff x="0" y="0"/>
          <a:chExt cx="0" cy="0"/>
        </a:xfrm>
      </p:grpSpPr>
      <p:pic>
        <p:nvPicPr>
          <p:cNvPr id="6" name="Afbeelding 5" descr="Afbeelding met gras, zoogdier, buitenshuis, huisdier&#10;&#10;Automatisch gegenereerde beschrijving">
            <a:extLst>
              <a:ext uri="{FF2B5EF4-FFF2-40B4-BE49-F238E27FC236}">
                <a16:creationId xmlns:a16="http://schemas.microsoft.com/office/drawing/2014/main" id="{0C581522-95C9-CA56-5CA7-ECCD1C444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126001" y="282803"/>
            <a:ext cx="4798905" cy="3365466"/>
          </a:xfrm>
          <a:prstGeom prst="rect">
            <a:avLst/>
          </a:prstGeom>
        </p:spPr>
      </p:pic>
      <p:sp>
        <p:nvSpPr>
          <p:cNvPr id="5" name="Rechthoek 4">
            <a:extLst>
              <a:ext uri="{FF2B5EF4-FFF2-40B4-BE49-F238E27FC236}">
                <a16:creationId xmlns:a16="http://schemas.microsoft.com/office/drawing/2014/main" id="{FCFDDA16-ED58-94FB-84FF-B9E20A79DF1E}"/>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SCOTTISH TERRIER</a:t>
            </a:r>
          </a:p>
        </p:txBody>
      </p:sp>
      <p:graphicFrame>
        <p:nvGraphicFramePr>
          <p:cNvPr id="7" name="Tabel 6">
            <a:extLst>
              <a:ext uri="{FF2B5EF4-FFF2-40B4-BE49-F238E27FC236}">
                <a16:creationId xmlns:a16="http://schemas.microsoft.com/office/drawing/2014/main" id="{19C72FEF-9AF1-C863-941F-D498395992A0}"/>
              </a:ext>
            </a:extLst>
          </p:cNvPr>
          <p:cNvGraphicFramePr>
            <a:graphicFrameLocks noGrp="1"/>
          </p:cNvGraphicFramePr>
          <p:nvPr>
            <p:extLst>
              <p:ext uri="{D42A27DB-BD31-4B8C-83A1-F6EECF244321}">
                <p14:modId xmlns:p14="http://schemas.microsoft.com/office/powerpoint/2010/main" val="936391677"/>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err="1">
                          <a:solidFill>
                            <a:srgbClr val="002060"/>
                          </a:solidFill>
                        </a:rPr>
                        <a:t>Between</a:t>
                      </a:r>
                      <a:r>
                        <a:rPr lang="nl-NL" dirty="0">
                          <a:solidFill>
                            <a:srgbClr val="002060"/>
                          </a:solidFill>
                        </a:rPr>
                        <a:t> 25 </a:t>
                      </a:r>
                      <a:r>
                        <a:rPr lang="nl-NL" dirty="0" err="1">
                          <a:solidFill>
                            <a:srgbClr val="002060"/>
                          </a:solidFill>
                        </a:rPr>
                        <a:t>and</a:t>
                      </a:r>
                      <a:r>
                        <a:rPr lang="nl-NL" dirty="0">
                          <a:solidFill>
                            <a:srgbClr val="002060"/>
                          </a:solidFill>
                        </a:rPr>
                        <a:t> 28 cm</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err="1">
                          <a:solidFill>
                            <a:srgbClr val="002060"/>
                          </a:solidFill>
                        </a:rPr>
                        <a:t>Between</a:t>
                      </a:r>
                      <a:r>
                        <a:rPr lang="nl-NL" dirty="0">
                          <a:solidFill>
                            <a:srgbClr val="002060"/>
                          </a:solidFill>
                        </a:rPr>
                        <a:t> 8,5 </a:t>
                      </a:r>
                      <a:r>
                        <a:rPr lang="nl-NL" dirty="0" err="1">
                          <a:solidFill>
                            <a:srgbClr val="002060"/>
                          </a:solidFill>
                        </a:rPr>
                        <a:t>and</a:t>
                      </a:r>
                      <a:r>
                        <a:rPr lang="nl-NL" dirty="0">
                          <a:solidFill>
                            <a:srgbClr val="002060"/>
                          </a:solidFill>
                        </a:rPr>
                        <a:t> 10,5 kg</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2073D0F3-A231-8406-D69B-7A85967AD5D3}"/>
              </a:ext>
            </a:extLst>
          </p:cNvPr>
          <p:cNvGraphicFramePr>
            <a:graphicFrameLocks noGrp="1"/>
          </p:cNvGraphicFramePr>
          <p:nvPr>
            <p:extLst>
              <p:ext uri="{D42A27DB-BD31-4B8C-83A1-F6EECF244321}">
                <p14:modId xmlns:p14="http://schemas.microsoft.com/office/powerpoint/2010/main" val="1612825339"/>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073</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Close-lying, double coat; undercoat short, dense and soft; outer coat harsh, dense and wiry</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Black, wheaten or brindle of any shade</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BA1EE34F-2F51-CAB6-54B8-A2EF3F063662}"/>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Thick-set, of suitable size to go to ground, short-legged, alert in carriage and suggestive of great power and activity in small compass. Head gives impression of being long for size of dog. Very agile and active in spite of short legs.</a:t>
            </a:r>
          </a:p>
          <a:p>
            <a:endParaRPr lang="en-US" sz="1400" dirty="0">
              <a:solidFill>
                <a:srgbClr val="002060"/>
              </a:solidFill>
            </a:endParaRPr>
          </a:p>
          <a:p>
            <a:r>
              <a:rPr lang="en-US" sz="2400" dirty="0">
                <a:solidFill>
                  <a:srgbClr val="002060"/>
                </a:solidFill>
              </a:rPr>
              <a:t>Loyal and faithful. Dignified, independent and reserved, but courageous and highly </a:t>
            </a:r>
          </a:p>
          <a:p>
            <a:r>
              <a:rPr lang="en-US" sz="2400" dirty="0">
                <a:solidFill>
                  <a:srgbClr val="002060"/>
                </a:solidFill>
              </a:rPr>
              <a:t>intelligent. Bold, but never aggressive.</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DD6B5C1F-1BB4-9E51-5A64-2E51E362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2B8BE58E-8C05-5A6F-8905-F513D1E18C81}"/>
              </a:ext>
            </a:extLst>
          </p:cNvPr>
          <p:cNvSpPr>
            <a:spLocks noGrp="1"/>
          </p:cNvSpPr>
          <p:nvPr>
            <p:ph type="sldNum" sz="quarter" idx="12"/>
          </p:nvPr>
        </p:nvSpPr>
        <p:spPr/>
        <p:txBody>
          <a:bodyPr/>
          <a:lstStyle/>
          <a:p>
            <a:fld id="{E823D29F-A676-4408-876F-1A3458C4A6A0}" type="slidenum">
              <a:rPr lang="nl-NL" smtClean="0"/>
              <a:t>29</a:t>
            </a:fld>
            <a:endParaRPr lang="nl-NL"/>
          </a:p>
        </p:txBody>
      </p:sp>
      <p:sp>
        <p:nvSpPr>
          <p:cNvPr id="14" name="Tijdelijke aanduiding voor voettekst 13">
            <a:extLst>
              <a:ext uri="{FF2B5EF4-FFF2-40B4-BE49-F238E27FC236}">
                <a16:creationId xmlns:a16="http://schemas.microsoft.com/office/drawing/2014/main" id="{4647E8B1-4152-5B08-9117-A37DD1C9A70D}"/>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39475171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6E59B-0BE3-F0AD-C616-6CA905B3066E}"/>
            </a:ext>
          </a:extLst>
        </p:cNvPr>
        <p:cNvGrpSpPr/>
        <p:nvPr/>
      </p:nvGrpSpPr>
      <p:grpSpPr>
        <a:xfrm>
          <a:off x="0" y="0"/>
          <a:ext cx="0" cy="0"/>
          <a:chOff x="0" y="0"/>
          <a:chExt cx="0" cy="0"/>
        </a:xfrm>
      </p:grpSpPr>
      <p:pic>
        <p:nvPicPr>
          <p:cNvPr id="6" name="Afbeelding 5" descr="Afbeelding met zoogdier, gras, Hondenras, hond&#10;&#10;Automatisch gegenereerde beschrijving">
            <a:extLst>
              <a:ext uri="{FF2B5EF4-FFF2-40B4-BE49-F238E27FC236}">
                <a16:creationId xmlns:a16="http://schemas.microsoft.com/office/drawing/2014/main" id="{6C2720DF-36F0-D827-54FA-9EEB459A7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184571" y="282802"/>
            <a:ext cx="4740336" cy="3473635"/>
          </a:xfrm>
          <a:prstGeom prst="rect">
            <a:avLst/>
          </a:prstGeom>
        </p:spPr>
      </p:pic>
      <p:sp>
        <p:nvSpPr>
          <p:cNvPr id="5" name="Rechthoek 4">
            <a:extLst>
              <a:ext uri="{FF2B5EF4-FFF2-40B4-BE49-F238E27FC236}">
                <a16:creationId xmlns:a16="http://schemas.microsoft.com/office/drawing/2014/main" id="{758F53DC-8367-6447-4BBD-3A753DBA8CA8}"/>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100" b="1" dirty="0">
                <a:solidFill>
                  <a:srgbClr val="002060"/>
                </a:solidFill>
              </a:rPr>
              <a:t>AMERICAN STAFFORDSHIRE TERRIER</a:t>
            </a:r>
          </a:p>
        </p:txBody>
      </p:sp>
      <p:graphicFrame>
        <p:nvGraphicFramePr>
          <p:cNvPr id="7" name="Tabel 6">
            <a:extLst>
              <a:ext uri="{FF2B5EF4-FFF2-40B4-BE49-F238E27FC236}">
                <a16:creationId xmlns:a16="http://schemas.microsoft.com/office/drawing/2014/main" id="{2501BCAE-F91F-CCD9-C0BD-897F5EDBC70F}"/>
              </a:ext>
            </a:extLst>
          </p:cNvPr>
          <p:cNvGraphicFramePr>
            <a:graphicFrameLocks noGrp="1"/>
          </p:cNvGraphicFramePr>
          <p:nvPr>
            <p:extLst>
              <p:ext uri="{D42A27DB-BD31-4B8C-83A1-F6EECF244321}">
                <p14:modId xmlns:p14="http://schemas.microsoft.com/office/powerpoint/2010/main" val="848843379"/>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a:solidFill>
                            <a:srgbClr val="002060"/>
                          </a:solidFill>
                        </a:rPr>
                        <a:t>Male 64-48cm, </a:t>
                      </a:r>
                      <a:r>
                        <a:rPr lang="nl-NL" dirty="0" err="1">
                          <a:solidFill>
                            <a:srgbClr val="002060"/>
                          </a:solidFill>
                        </a:rPr>
                        <a:t>female</a:t>
                      </a:r>
                      <a:r>
                        <a:rPr lang="nl-NL" dirty="0">
                          <a:solidFill>
                            <a:srgbClr val="002060"/>
                          </a:solidFill>
                        </a:rPr>
                        <a:t> 43-46cm</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BC3DB953-09F0-262F-9D1B-9780F3AA00C5}"/>
              </a:ext>
            </a:extLst>
          </p:cNvPr>
          <p:cNvGraphicFramePr>
            <a:graphicFrameLocks noGrp="1"/>
          </p:cNvGraphicFramePr>
          <p:nvPr>
            <p:extLst>
              <p:ext uri="{D42A27DB-BD31-4B8C-83A1-F6EECF244321}">
                <p14:modId xmlns:p14="http://schemas.microsoft.com/office/powerpoint/2010/main" val="1189418345"/>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286</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Short, close, stiff to the touch, glossy. </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Any </a:t>
                      </a:r>
                      <a:r>
                        <a:rPr lang="en-US" dirty="0" err="1">
                          <a:solidFill>
                            <a:srgbClr val="002060"/>
                          </a:solidFill>
                        </a:rPr>
                        <a:t>colour</a:t>
                      </a:r>
                      <a:r>
                        <a:rPr lang="en-US" dirty="0">
                          <a:solidFill>
                            <a:srgbClr val="002060"/>
                          </a:solidFill>
                        </a:rPr>
                        <a:t>, solid, </a:t>
                      </a:r>
                      <a:r>
                        <a:rPr lang="en-US" dirty="0" err="1">
                          <a:solidFill>
                            <a:srgbClr val="002060"/>
                          </a:solidFill>
                        </a:rPr>
                        <a:t>particolour</a:t>
                      </a:r>
                      <a:r>
                        <a:rPr lang="en-US" dirty="0">
                          <a:solidFill>
                            <a:srgbClr val="002060"/>
                          </a:solidFill>
                        </a:rPr>
                        <a:t>, or patched is permissible; but more than 80% white</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E60B2A3E-0090-78D8-B06F-30B957C7FBD5}"/>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U.S.A.</a:t>
            </a:r>
          </a:p>
          <a:p>
            <a:endParaRPr lang="en-US" sz="2400" dirty="0">
              <a:solidFill>
                <a:srgbClr val="002060"/>
              </a:solidFill>
            </a:endParaRPr>
          </a:p>
          <a:p>
            <a:r>
              <a:rPr lang="en-US" sz="2400" dirty="0">
                <a:solidFill>
                  <a:srgbClr val="002060"/>
                </a:solidFill>
              </a:rPr>
              <a:t>The Staffordshire Terrier should give the impression of great strength for his size; a well put together dog, muscular, but agile and graceful, keenly alive to his surroundings. He </a:t>
            </a:r>
          </a:p>
          <a:p>
            <a:r>
              <a:rPr lang="en-US" sz="2400" dirty="0">
                <a:solidFill>
                  <a:srgbClr val="002060"/>
                </a:solidFill>
              </a:rPr>
              <a:t>should be stocky, not long-legged or racy in outline.  His courage is proverbial. </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C177E533-074C-0D30-F14B-017F8DE63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687E21CB-89A4-719A-C141-D08705748676}"/>
              </a:ext>
            </a:extLst>
          </p:cNvPr>
          <p:cNvSpPr>
            <a:spLocks noGrp="1"/>
          </p:cNvSpPr>
          <p:nvPr>
            <p:ph type="sldNum" sz="quarter" idx="12"/>
          </p:nvPr>
        </p:nvSpPr>
        <p:spPr/>
        <p:txBody>
          <a:bodyPr/>
          <a:lstStyle/>
          <a:p>
            <a:fld id="{E823D29F-A676-4408-876F-1A3458C4A6A0}" type="slidenum">
              <a:rPr lang="nl-NL" smtClean="0"/>
              <a:t>3</a:t>
            </a:fld>
            <a:endParaRPr lang="nl-NL"/>
          </a:p>
        </p:txBody>
      </p:sp>
      <p:sp>
        <p:nvSpPr>
          <p:cNvPr id="14" name="Tijdelijke aanduiding voor voettekst 13">
            <a:extLst>
              <a:ext uri="{FF2B5EF4-FFF2-40B4-BE49-F238E27FC236}">
                <a16:creationId xmlns:a16="http://schemas.microsoft.com/office/drawing/2014/main" id="{B9D44E82-898A-CD81-8784-DD2C39A6B278}"/>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35459590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B2C29-D222-E3AF-D4C4-F6D9C7FD177A}"/>
            </a:ext>
          </a:extLst>
        </p:cNvPr>
        <p:cNvGrpSpPr/>
        <p:nvPr/>
      </p:nvGrpSpPr>
      <p:grpSpPr>
        <a:xfrm>
          <a:off x="0" y="0"/>
          <a:ext cx="0" cy="0"/>
          <a:chOff x="0" y="0"/>
          <a:chExt cx="0" cy="0"/>
        </a:xfrm>
      </p:grpSpPr>
      <p:pic>
        <p:nvPicPr>
          <p:cNvPr id="6" name="Afbeelding 5" descr="Afbeelding met gras, zoogdier, buitenshuis, huisdier&#10;&#10;Automatisch gegenereerde beschrijving">
            <a:extLst>
              <a:ext uri="{FF2B5EF4-FFF2-40B4-BE49-F238E27FC236}">
                <a16:creationId xmlns:a16="http://schemas.microsoft.com/office/drawing/2014/main" id="{8712B524-3612-F953-03FE-A2CFD5F63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241" y="282803"/>
            <a:ext cx="4749666" cy="3166444"/>
          </a:xfrm>
          <a:prstGeom prst="rect">
            <a:avLst/>
          </a:prstGeom>
        </p:spPr>
      </p:pic>
      <p:sp>
        <p:nvSpPr>
          <p:cNvPr id="5" name="Rechthoek 4">
            <a:extLst>
              <a:ext uri="{FF2B5EF4-FFF2-40B4-BE49-F238E27FC236}">
                <a16:creationId xmlns:a16="http://schemas.microsoft.com/office/drawing/2014/main" id="{E1E0F7F4-4660-050D-287D-4B97C28764AC}"/>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SEALYHAM TERRIER</a:t>
            </a:r>
          </a:p>
        </p:txBody>
      </p:sp>
      <p:graphicFrame>
        <p:nvGraphicFramePr>
          <p:cNvPr id="7" name="Tabel 6">
            <a:extLst>
              <a:ext uri="{FF2B5EF4-FFF2-40B4-BE49-F238E27FC236}">
                <a16:creationId xmlns:a16="http://schemas.microsoft.com/office/drawing/2014/main" id="{F403DB3F-2738-191C-7B0D-532343A56654}"/>
              </a:ext>
            </a:extLst>
          </p:cNvPr>
          <p:cNvGraphicFramePr>
            <a:graphicFrameLocks noGrp="1"/>
          </p:cNvGraphicFramePr>
          <p:nvPr>
            <p:extLst>
              <p:ext uri="{D42A27DB-BD31-4B8C-83A1-F6EECF244321}">
                <p14:modId xmlns:p14="http://schemas.microsoft.com/office/powerpoint/2010/main" val="611438613"/>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err="1">
                          <a:solidFill>
                            <a:srgbClr val="002060"/>
                          </a:solidFill>
                        </a:rPr>
                        <a:t>Should</a:t>
                      </a:r>
                      <a:r>
                        <a:rPr lang="nl-NL" dirty="0">
                          <a:solidFill>
                            <a:srgbClr val="002060"/>
                          </a:solidFill>
                        </a:rPr>
                        <a:t> </a:t>
                      </a:r>
                      <a:r>
                        <a:rPr lang="nl-NL" dirty="0" err="1">
                          <a:solidFill>
                            <a:srgbClr val="002060"/>
                          </a:solidFill>
                        </a:rPr>
                        <a:t>not</a:t>
                      </a:r>
                      <a:r>
                        <a:rPr lang="nl-NL" dirty="0">
                          <a:solidFill>
                            <a:srgbClr val="002060"/>
                          </a:solidFill>
                        </a:rPr>
                        <a:t> </a:t>
                      </a:r>
                      <a:r>
                        <a:rPr lang="nl-NL" dirty="0" err="1">
                          <a:solidFill>
                            <a:srgbClr val="002060"/>
                          </a:solidFill>
                        </a:rPr>
                        <a:t>exceed</a:t>
                      </a:r>
                      <a:r>
                        <a:rPr lang="nl-NL" dirty="0">
                          <a:solidFill>
                            <a:srgbClr val="002060"/>
                          </a:solidFill>
                        </a:rPr>
                        <a:t> 31 cm</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a:solidFill>
                            <a:srgbClr val="002060"/>
                          </a:solidFill>
                        </a:rPr>
                        <a:t>Male 9 kg; </a:t>
                      </a:r>
                      <a:r>
                        <a:rPr lang="nl-NL" dirty="0" err="1">
                          <a:solidFill>
                            <a:srgbClr val="002060"/>
                          </a:solidFill>
                        </a:rPr>
                        <a:t>female</a:t>
                      </a:r>
                      <a:r>
                        <a:rPr lang="nl-NL" dirty="0">
                          <a:solidFill>
                            <a:srgbClr val="002060"/>
                          </a:solidFill>
                        </a:rPr>
                        <a:t> 8,2 kg</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B840F782-0D25-EFF4-CE80-D1B41DA22938}"/>
              </a:ext>
            </a:extLst>
          </p:cNvPr>
          <p:cNvGraphicFramePr>
            <a:graphicFrameLocks noGrp="1"/>
          </p:cNvGraphicFramePr>
          <p:nvPr>
            <p:extLst>
              <p:ext uri="{D42A27DB-BD31-4B8C-83A1-F6EECF244321}">
                <p14:modId xmlns:p14="http://schemas.microsoft.com/office/powerpoint/2010/main" val="1915079159"/>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074</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sz="1600" dirty="0">
                          <a:solidFill>
                            <a:srgbClr val="002060"/>
                          </a:solidFill>
                        </a:rPr>
                        <a:t>Long, hard and wiry topcoat with weather-resistant </a:t>
                      </a:r>
                      <a:r>
                        <a:rPr lang="en-US" sz="1400" dirty="0">
                          <a:solidFill>
                            <a:srgbClr val="002060"/>
                          </a:solidFill>
                        </a:rPr>
                        <a:t>undercoat</a:t>
                      </a:r>
                      <a:r>
                        <a:rPr lang="en-US" sz="1600" dirty="0">
                          <a:solidFill>
                            <a:srgbClr val="002060"/>
                          </a:solidFill>
                        </a:rPr>
                        <a:t>.</a:t>
                      </a:r>
                      <a:endParaRPr lang="nl-NL" sz="1600"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All white or white with lemon, brown, blue or badger pied markings on head and ears.</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46DE80B0-429D-CAA8-5CEB-AD7E35BD126E}"/>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Free-moving, active, balanced and of great substance in small compass.  General outline oblong, not square.</a:t>
            </a:r>
          </a:p>
          <a:p>
            <a:endParaRPr lang="en-US" sz="1400" dirty="0">
              <a:solidFill>
                <a:srgbClr val="002060"/>
              </a:solidFill>
            </a:endParaRPr>
          </a:p>
          <a:p>
            <a:r>
              <a:rPr lang="en-US" sz="2400" dirty="0">
                <a:solidFill>
                  <a:srgbClr val="002060"/>
                </a:solidFill>
              </a:rPr>
              <a:t>Sturdy, game and workmanlike.  Alert and fearless but of friendly disposition.</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1F2D71C8-7210-2B70-BE04-9AD47649B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C3009A6F-A782-8B15-9123-ABC0C7516949}"/>
              </a:ext>
            </a:extLst>
          </p:cNvPr>
          <p:cNvSpPr>
            <a:spLocks noGrp="1"/>
          </p:cNvSpPr>
          <p:nvPr>
            <p:ph type="sldNum" sz="quarter" idx="12"/>
          </p:nvPr>
        </p:nvSpPr>
        <p:spPr/>
        <p:txBody>
          <a:bodyPr/>
          <a:lstStyle/>
          <a:p>
            <a:fld id="{E823D29F-A676-4408-876F-1A3458C4A6A0}" type="slidenum">
              <a:rPr lang="nl-NL" smtClean="0"/>
              <a:t>30</a:t>
            </a:fld>
            <a:endParaRPr lang="nl-NL"/>
          </a:p>
        </p:txBody>
      </p:sp>
      <p:sp>
        <p:nvSpPr>
          <p:cNvPr id="14" name="Tijdelijke aanduiding voor voettekst 13">
            <a:extLst>
              <a:ext uri="{FF2B5EF4-FFF2-40B4-BE49-F238E27FC236}">
                <a16:creationId xmlns:a16="http://schemas.microsoft.com/office/drawing/2014/main" id="{28F7F953-BFFF-6FE2-2EB3-872026EC28FE}"/>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33668712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DA504-0285-96DD-BF41-1C2CEC9B9E65}"/>
            </a:ext>
          </a:extLst>
        </p:cNvPr>
        <p:cNvGrpSpPr/>
        <p:nvPr/>
      </p:nvGrpSpPr>
      <p:grpSpPr>
        <a:xfrm>
          <a:off x="0" y="0"/>
          <a:ext cx="0" cy="0"/>
          <a:chOff x="0" y="0"/>
          <a:chExt cx="0" cy="0"/>
        </a:xfrm>
      </p:grpSpPr>
      <p:pic>
        <p:nvPicPr>
          <p:cNvPr id="6" name="Afbeelding 5" descr="Afbeelding met zoogdier, gras, buitenshuis, boom&#10;&#10;Automatisch gegenereerde beschrijving">
            <a:extLst>
              <a:ext uri="{FF2B5EF4-FFF2-40B4-BE49-F238E27FC236}">
                <a16:creationId xmlns:a16="http://schemas.microsoft.com/office/drawing/2014/main" id="{C356F0D5-F444-7CBF-C92D-4AF8035F0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5909" y="252341"/>
            <a:ext cx="4758997" cy="3034375"/>
          </a:xfrm>
          <a:prstGeom prst="rect">
            <a:avLst/>
          </a:prstGeom>
        </p:spPr>
      </p:pic>
      <p:sp>
        <p:nvSpPr>
          <p:cNvPr id="5" name="Rechthoek 4">
            <a:extLst>
              <a:ext uri="{FF2B5EF4-FFF2-40B4-BE49-F238E27FC236}">
                <a16:creationId xmlns:a16="http://schemas.microsoft.com/office/drawing/2014/main" id="{106B9FD1-6C31-2DC9-45D2-92504D70E1AB}"/>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SKYE TERRIER</a:t>
            </a:r>
          </a:p>
        </p:txBody>
      </p:sp>
      <p:graphicFrame>
        <p:nvGraphicFramePr>
          <p:cNvPr id="7" name="Tabel 6">
            <a:extLst>
              <a:ext uri="{FF2B5EF4-FFF2-40B4-BE49-F238E27FC236}">
                <a16:creationId xmlns:a16="http://schemas.microsoft.com/office/drawing/2014/main" id="{B042A3EF-ED5C-A3D5-7C66-DBEE254AF1A2}"/>
              </a:ext>
            </a:extLst>
          </p:cNvPr>
          <p:cNvGraphicFramePr>
            <a:graphicFrameLocks noGrp="1"/>
          </p:cNvGraphicFramePr>
          <p:nvPr>
            <p:extLst>
              <p:ext uri="{D42A27DB-BD31-4B8C-83A1-F6EECF244321}">
                <p14:modId xmlns:p14="http://schemas.microsoft.com/office/powerpoint/2010/main" val="3915726295"/>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en-US" dirty="0">
                          <a:solidFill>
                            <a:srgbClr val="002060"/>
                          </a:solidFill>
                        </a:rPr>
                        <a:t> 25 - 26 cm. Females slightly smaller</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7DA46701-52C1-FBF6-265D-4D024117A9AF}"/>
              </a:ext>
            </a:extLst>
          </p:cNvPr>
          <p:cNvGraphicFramePr>
            <a:graphicFrameLocks noGrp="1"/>
          </p:cNvGraphicFramePr>
          <p:nvPr>
            <p:extLst>
              <p:ext uri="{D42A27DB-BD31-4B8C-83A1-F6EECF244321}">
                <p14:modId xmlns:p14="http://schemas.microsoft.com/office/powerpoint/2010/main" val="2961236005"/>
              </p:ext>
            </p:extLst>
          </p:nvPr>
        </p:nvGraphicFramePr>
        <p:xfrm>
          <a:off x="166255" y="2142373"/>
          <a:ext cx="6844145" cy="132080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075</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sz="1600" dirty="0">
                          <a:solidFill>
                            <a:srgbClr val="002060"/>
                          </a:solidFill>
                        </a:rPr>
                        <a:t>Double. Undercoat short, close, soft and woolly. Outer coat of reasonable length, hard, straight, flat and free from curl</a:t>
                      </a:r>
                      <a:endParaRPr lang="nl-NL" sz="1600"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sz="1600" dirty="0">
                          <a:solidFill>
                            <a:srgbClr val="002060"/>
                          </a:solidFill>
                        </a:rPr>
                        <a:t>Black, dark or light grey, fawn, cream, with black points.</a:t>
                      </a:r>
                      <a:endParaRPr lang="nl-NL" sz="1600"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686C1F01-A273-8DD5-ABAD-2113267C1444}"/>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Long; twice as long as high, with coat of good length, Moves with seemingly effortless gait. Strong in quarters, body and jaw.</a:t>
            </a:r>
          </a:p>
          <a:p>
            <a:endParaRPr lang="en-US" sz="1400" dirty="0">
              <a:solidFill>
                <a:srgbClr val="002060"/>
              </a:solidFill>
            </a:endParaRPr>
          </a:p>
          <a:p>
            <a:r>
              <a:rPr lang="en-US" sz="2400" dirty="0">
                <a:solidFill>
                  <a:srgbClr val="002060"/>
                </a:solidFill>
              </a:rPr>
              <a:t>Elegant and dignified. A ‘one-man’ dog, distrustful of strangers, never vicious.</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1333499A-B18A-FC1E-08D7-906F35F47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D7E5329A-A60E-A234-2418-2B44DD7D7FC9}"/>
              </a:ext>
            </a:extLst>
          </p:cNvPr>
          <p:cNvSpPr>
            <a:spLocks noGrp="1"/>
          </p:cNvSpPr>
          <p:nvPr>
            <p:ph type="sldNum" sz="quarter" idx="12"/>
          </p:nvPr>
        </p:nvSpPr>
        <p:spPr/>
        <p:txBody>
          <a:bodyPr/>
          <a:lstStyle/>
          <a:p>
            <a:fld id="{E823D29F-A676-4408-876F-1A3458C4A6A0}" type="slidenum">
              <a:rPr lang="nl-NL" smtClean="0"/>
              <a:t>31</a:t>
            </a:fld>
            <a:endParaRPr lang="nl-NL"/>
          </a:p>
        </p:txBody>
      </p:sp>
      <p:sp>
        <p:nvSpPr>
          <p:cNvPr id="14" name="Tijdelijke aanduiding voor voettekst 13">
            <a:extLst>
              <a:ext uri="{FF2B5EF4-FFF2-40B4-BE49-F238E27FC236}">
                <a16:creationId xmlns:a16="http://schemas.microsoft.com/office/drawing/2014/main" id="{922FA164-3EA8-4F93-CAAE-CBB6C1639AE1}"/>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13967343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721C4-5BBD-1B5A-CFCB-C7824DBEDC4D}"/>
            </a:ext>
          </a:extLst>
        </p:cNvPr>
        <p:cNvGrpSpPr/>
        <p:nvPr/>
      </p:nvGrpSpPr>
      <p:grpSpPr>
        <a:xfrm>
          <a:off x="0" y="0"/>
          <a:ext cx="0" cy="0"/>
          <a:chOff x="0" y="0"/>
          <a:chExt cx="0" cy="0"/>
        </a:xfrm>
      </p:grpSpPr>
      <p:pic>
        <p:nvPicPr>
          <p:cNvPr id="11" name="Afbeelding 10" descr="Afbeelding met gras, Hondenras, zoogdier, hond&#10;&#10;Automatisch gegenereerde beschrijving">
            <a:extLst>
              <a:ext uri="{FF2B5EF4-FFF2-40B4-BE49-F238E27FC236}">
                <a16:creationId xmlns:a16="http://schemas.microsoft.com/office/drawing/2014/main" id="{404B7EC4-1A0E-2E3F-0B1B-1EFA11476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5081" y="282803"/>
            <a:ext cx="4659826" cy="3494870"/>
          </a:xfrm>
          <a:prstGeom prst="rect">
            <a:avLst/>
          </a:prstGeom>
        </p:spPr>
      </p:pic>
      <p:sp>
        <p:nvSpPr>
          <p:cNvPr id="5" name="Rechthoek 4">
            <a:extLst>
              <a:ext uri="{FF2B5EF4-FFF2-40B4-BE49-F238E27FC236}">
                <a16:creationId xmlns:a16="http://schemas.microsoft.com/office/drawing/2014/main" id="{542494B9-9F7E-051E-DC84-85579C2F22B5}"/>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STAFFORDSHIRE BULL TERRIER</a:t>
            </a:r>
          </a:p>
        </p:txBody>
      </p:sp>
      <p:graphicFrame>
        <p:nvGraphicFramePr>
          <p:cNvPr id="7" name="Tabel 6">
            <a:extLst>
              <a:ext uri="{FF2B5EF4-FFF2-40B4-BE49-F238E27FC236}">
                <a16:creationId xmlns:a16="http://schemas.microsoft.com/office/drawing/2014/main" id="{6C00CBB2-7E03-E003-0032-AD57379BE883}"/>
              </a:ext>
            </a:extLst>
          </p:cNvPr>
          <p:cNvGraphicFramePr>
            <a:graphicFrameLocks noGrp="1"/>
          </p:cNvGraphicFramePr>
          <p:nvPr>
            <p:extLst>
              <p:ext uri="{D42A27DB-BD31-4B8C-83A1-F6EECF244321}">
                <p14:modId xmlns:p14="http://schemas.microsoft.com/office/powerpoint/2010/main" val="1732642597"/>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err="1">
                          <a:solidFill>
                            <a:srgbClr val="002060"/>
                          </a:solidFill>
                        </a:rPr>
                        <a:t>Between</a:t>
                      </a:r>
                      <a:r>
                        <a:rPr lang="nl-NL" dirty="0">
                          <a:solidFill>
                            <a:srgbClr val="002060"/>
                          </a:solidFill>
                        </a:rPr>
                        <a:t> 35,5 cm </a:t>
                      </a:r>
                      <a:r>
                        <a:rPr lang="nl-NL" dirty="0" err="1">
                          <a:solidFill>
                            <a:srgbClr val="002060"/>
                          </a:solidFill>
                        </a:rPr>
                        <a:t>and</a:t>
                      </a:r>
                      <a:r>
                        <a:rPr lang="nl-NL" dirty="0">
                          <a:solidFill>
                            <a:srgbClr val="002060"/>
                          </a:solidFill>
                        </a:rPr>
                        <a:t> 40,5 cm</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a:solidFill>
                            <a:srgbClr val="002060"/>
                          </a:solidFill>
                        </a:rPr>
                        <a:t>Male: 12,7-17 kg; </a:t>
                      </a:r>
                      <a:r>
                        <a:rPr lang="nl-NL" dirty="0" err="1">
                          <a:solidFill>
                            <a:srgbClr val="002060"/>
                          </a:solidFill>
                        </a:rPr>
                        <a:t>female</a:t>
                      </a:r>
                      <a:r>
                        <a:rPr lang="nl-NL" dirty="0">
                          <a:solidFill>
                            <a:srgbClr val="002060"/>
                          </a:solidFill>
                        </a:rPr>
                        <a:t>: 11-15,4 kg</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FA88A0BD-F698-E3FE-9B10-0B3A1DE680EB}"/>
              </a:ext>
            </a:extLst>
          </p:cNvPr>
          <p:cNvGraphicFramePr>
            <a:graphicFrameLocks noGrp="1"/>
          </p:cNvGraphicFramePr>
          <p:nvPr>
            <p:extLst>
              <p:ext uri="{D42A27DB-BD31-4B8C-83A1-F6EECF244321}">
                <p14:modId xmlns:p14="http://schemas.microsoft.com/office/powerpoint/2010/main" val="1111724540"/>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076</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nl-NL" dirty="0" err="1">
                          <a:solidFill>
                            <a:srgbClr val="002060"/>
                          </a:solidFill>
                        </a:rPr>
                        <a:t>Smooth</a:t>
                      </a:r>
                      <a:r>
                        <a:rPr lang="nl-NL" dirty="0">
                          <a:solidFill>
                            <a:srgbClr val="002060"/>
                          </a:solidFill>
                        </a:rPr>
                        <a:t>, short </a:t>
                      </a:r>
                      <a:r>
                        <a:rPr lang="nl-NL" dirty="0" err="1">
                          <a:solidFill>
                            <a:srgbClr val="002060"/>
                          </a:solidFill>
                        </a:rPr>
                        <a:t>and</a:t>
                      </a:r>
                      <a:r>
                        <a:rPr lang="nl-NL" dirty="0">
                          <a:solidFill>
                            <a:srgbClr val="002060"/>
                          </a:solidFill>
                        </a:rPr>
                        <a:t> close.</a:t>
                      </a: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Red, fawn, white, black or blue, or any one of these </a:t>
                      </a:r>
                      <a:r>
                        <a:rPr lang="en-US" dirty="0" err="1">
                          <a:solidFill>
                            <a:srgbClr val="002060"/>
                          </a:solidFill>
                        </a:rPr>
                        <a:t>colours</a:t>
                      </a:r>
                      <a:r>
                        <a:rPr lang="en-US" dirty="0">
                          <a:solidFill>
                            <a:srgbClr val="002060"/>
                          </a:solidFill>
                        </a:rPr>
                        <a:t> with white. </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30C9F007-8D79-0ABA-AEA5-0A2D63847A40}"/>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Smooth-coated, well balanced, of great strength for his size.  Muscular, active and agile. </a:t>
            </a:r>
          </a:p>
          <a:p>
            <a:endParaRPr lang="en-US" sz="1400" dirty="0">
              <a:solidFill>
                <a:srgbClr val="002060"/>
              </a:solidFill>
            </a:endParaRPr>
          </a:p>
          <a:p>
            <a:r>
              <a:rPr lang="en-US" sz="2400" dirty="0">
                <a:solidFill>
                  <a:srgbClr val="002060"/>
                </a:solidFill>
              </a:rPr>
              <a:t>Traditionally of indomitable courage and tenacity.  Highly intelligent and affectionate </a:t>
            </a:r>
          </a:p>
          <a:p>
            <a:r>
              <a:rPr lang="en-US" sz="2400" dirty="0">
                <a:solidFill>
                  <a:srgbClr val="002060"/>
                </a:solidFill>
              </a:rPr>
              <a:t>especially with children.  Bold, fearless and totally reliable. </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9AD92759-D924-0896-0EBE-86C8ABF8B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7" name="Tijdelijke aanduiding voor dianummer 16">
            <a:extLst>
              <a:ext uri="{FF2B5EF4-FFF2-40B4-BE49-F238E27FC236}">
                <a16:creationId xmlns:a16="http://schemas.microsoft.com/office/drawing/2014/main" id="{98AD26F4-29C3-BC32-DBD5-F7511427989E}"/>
              </a:ext>
            </a:extLst>
          </p:cNvPr>
          <p:cNvSpPr>
            <a:spLocks noGrp="1"/>
          </p:cNvSpPr>
          <p:nvPr>
            <p:ph type="sldNum" sz="quarter" idx="12"/>
          </p:nvPr>
        </p:nvSpPr>
        <p:spPr/>
        <p:txBody>
          <a:bodyPr/>
          <a:lstStyle/>
          <a:p>
            <a:fld id="{E823D29F-A676-4408-876F-1A3458C4A6A0}" type="slidenum">
              <a:rPr lang="nl-NL" smtClean="0"/>
              <a:t>32</a:t>
            </a:fld>
            <a:endParaRPr lang="nl-NL"/>
          </a:p>
        </p:txBody>
      </p:sp>
      <p:sp>
        <p:nvSpPr>
          <p:cNvPr id="18" name="Tijdelijke aanduiding voor voettekst 17">
            <a:extLst>
              <a:ext uri="{FF2B5EF4-FFF2-40B4-BE49-F238E27FC236}">
                <a16:creationId xmlns:a16="http://schemas.microsoft.com/office/drawing/2014/main" id="{898C92AA-1D19-8667-4C70-9BCF6EB2904D}"/>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18182328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65B4E-C9B6-9DCC-0708-F2E0CB5B20BE}"/>
            </a:ext>
          </a:extLst>
        </p:cNvPr>
        <p:cNvGrpSpPr/>
        <p:nvPr/>
      </p:nvGrpSpPr>
      <p:grpSpPr>
        <a:xfrm>
          <a:off x="0" y="0"/>
          <a:ext cx="0" cy="0"/>
          <a:chOff x="0" y="0"/>
          <a:chExt cx="0" cy="0"/>
        </a:xfrm>
      </p:grpSpPr>
      <p:pic>
        <p:nvPicPr>
          <p:cNvPr id="11" name="Afbeelding 10" descr="Afbeelding met gras, zoogdier, buitenshuis, Hondenras&#10;&#10;Automatisch gegenereerde beschrijving">
            <a:extLst>
              <a:ext uri="{FF2B5EF4-FFF2-40B4-BE49-F238E27FC236}">
                <a16:creationId xmlns:a16="http://schemas.microsoft.com/office/drawing/2014/main" id="{A9103858-5C21-883A-A256-433D2EF2E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5256" y="282803"/>
            <a:ext cx="4180499" cy="3377414"/>
          </a:xfrm>
          <a:prstGeom prst="rect">
            <a:avLst/>
          </a:prstGeom>
        </p:spPr>
      </p:pic>
      <p:sp>
        <p:nvSpPr>
          <p:cNvPr id="5" name="Rechthoek 4">
            <a:extLst>
              <a:ext uri="{FF2B5EF4-FFF2-40B4-BE49-F238E27FC236}">
                <a16:creationId xmlns:a16="http://schemas.microsoft.com/office/drawing/2014/main" id="{C6687332-6F0B-BA6A-510C-12CC137B42ED}"/>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VALENCIAN TERRIER</a:t>
            </a:r>
          </a:p>
        </p:txBody>
      </p:sp>
      <p:graphicFrame>
        <p:nvGraphicFramePr>
          <p:cNvPr id="7" name="Tabel 6">
            <a:extLst>
              <a:ext uri="{FF2B5EF4-FFF2-40B4-BE49-F238E27FC236}">
                <a16:creationId xmlns:a16="http://schemas.microsoft.com/office/drawing/2014/main" id="{48350C86-7B62-6865-7E3F-525E1C705406}"/>
              </a:ext>
            </a:extLst>
          </p:cNvPr>
          <p:cNvGraphicFramePr>
            <a:graphicFrameLocks noGrp="1"/>
          </p:cNvGraphicFramePr>
          <p:nvPr>
            <p:extLst>
              <p:ext uri="{D42A27DB-BD31-4B8C-83A1-F6EECF244321}">
                <p14:modId xmlns:p14="http://schemas.microsoft.com/office/powerpoint/2010/main" val="2027574940"/>
              </p:ext>
            </p:extLst>
          </p:nvPr>
        </p:nvGraphicFramePr>
        <p:xfrm>
          <a:off x="166255" y="928801"/>
          <a:ext cx="6844145" cy="132080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en-US" sz="1600" kern="1200" dirty="0">
                          <a:solidFill>
                            <a:srgbClr val="002060"/>
                          </a:solidFill>
                          <a:latin typeface="+mn-lt"/>
                          <a:ea typeface="+mn-ea"/>
                          <a:cs typeface="+mn-cs"/>
                        </a:rPr>
                        <a:t>Males: 30 to 40 cm, the ideal is 36 cm Females: 29 to 38 cm, the ideal is 33 cm</a:t>
                      </a:r>
                      <a:endParaRPr lang="nl-NL" sz="1600" kern="1200" dirty="0">
                        <a:solidFill>
                          <a:srgbClr val="002060"/>
                        </a:solidFill>
                        <a:latin typeface="+mn-lt"/>
                        <a:ea typeface="+mn-ea"/>
                        <a:cs typeface="+mn-cs"/>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a:solidFill>
                            <a:srgbClr val="002060"/>
                          </a:solidFill>
                        </a:rPr>
                        <a:t>4 </a:t>
                      </a:r>
                      <a:r>
                        <a:rPr lang="nl-NL" dirty="0" err="1">
                          <a:solidFill>
                            <a:srgbClr val="002060"/>
                          </a:solidFill>
                        </a:rPr>
                        <a:t>to</a:t>
                      </a:r>
                      <a:r>
                        <a:rPr lang="nl-NL" dirty="0">
                          <a:solidFill>
                            <a:srgbClr val="002060"/>
                          </a:solidFill>
                        </a:rPr>
                        <a:t> 8 kg</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552F1CD9-275E-8702-A75C-EC4B4B609306}"/>
              </a:ext>
            </a:extLst>
          </p:cNvPr>
          <p:cNvGraphicFramePr>
            <a:graphicFrameLocks noGrp="1"/>
          </p:cNvGraphicFramePr>
          <p:nvPr>
            <p:extLst>
              <p:ext uri="{D42A27DB-BD31-4B8C-83A1-F6EECF244321}">
                <p14:modId xmlns:p14="http://schemas.microsoft.com/office/powerpoint/2010/main" val="707607270"/>
              </p:ext>
            </p:extLst>
          </p:nvPr>
        </p:nvGraphicFramePr>
        <p:xfrm>
          <a:off x="166255" y="2142373"/>
          <a:ext cx="6844145" cy="159512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370</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 Thin and short, no longer than 2 cm</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sz="1600" dirty="0">
                          <a:solidFill>
                            <a:srgbClr val="002060"/>
                          </a:solidFill>
                        </a:rPr>
                        <a:t>Spotted coats dominate over the uniform ones. Among the spotted coats the most abundant is the </a:t>
                      </a:r>
                      <a:r>
                        <a:rPr lang="en-US" sz="1600" dirty="0" err="1">
                          <a:solidFill>
                            <a:srgbClr val="002060"/>
                          </a:solidFill>
                        </a:rPr>
                        <a:t>tricolour</a:t>
                      </a:r>
                      <a:r>
                        <a:rPr lang="en-US" sz="1600" dirty="0">
                          <a:solidFill>
                            <a:srgbClr val="002060"/>
                          </a:solidFill>
                        </a:rPr>
                        <a:t> (black-tan with white </a:t>
                      </a:r>
                      <a:r>
                        <a:rPr lang="en-US" dirty="0">
                          <a:solidFill>
                            <a:srgbClr val="002060"/>
                          </a:solidFill>
                        </a:rPr>
                        <a:t>spots</a:t>
                      </a:r>
                      <a:r>
                        <a:rPr lang="en-US" sz="1600" dirty="0">
                          <a:solidFill>
                            <a:srgbClr val="002060"/>
                          </a:solidFill>
                        </a:rPr>
                        <a:t>), followed by black-tan.</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0321D1A5-C375-9CA7-F03B-98B97E2AC562}"/>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SPAIN</a:t>
            </a:r>
          </a:p>
          <a:p>
            <a:endParaRPr lang="en-US" sz="2400" dirty="0">
              <a:solidFill>
                <a:srgbClr val="002060"/>
              </a:solidFill>
            </a:endParaRPr>
          </a:p>
          <a:p>
            <a:r>
              <a:rPr lang="en-US" sz="2400" dirty="0">
                <a:solidFill>
                  <a:srgbClr val="002060"/>
                </a:solidFill>
              </a:rPr>
              <a:t>Small size, light and not extremely short, variable coat dominating </a:t>
            </a:r>
            <a:r>
              <a:rPr lang="en-US" sz="2400" dirty="0" err="1">
                <a:solidFill>
                  <a:srgbClr val="002060"/>
                </a:solidFill>
              </a:rPr>
              <a:t>tricolour</a:t>
            </a:r>
            <a:r>
              <a:rPr lang="en-US" sz="2400" dirty="0">
                <a:solidFill>
                  <a:srgbClr val="002060"/>
                </a:solidFill>
              </a:rPr>
              <a:t>.</a:t>
            </a:r>
          </a:p>
          <a:p>
            <a:endParaRPr lang="en-US" sz="1400" dirty="0">
              <a:solidFill>
                <a:srgbClr val="002060"/>
              </a:solidFill>
            </a:endParaRPr>
          </a:p>
          <a:p>
            <a:r>
              <a:rPr lang="en-US" sz="2400" dirty="0">
                <a:solidFill>
                  <a:srgbClr val="002060"/>
                </a:solidFill>
              </a:rPr>
              <a:t>Lively, happy and active. Affectionate and faithful, reserved with strangers. Brave, not only in hunting but also in the </a:t>
            </a:r>
            <a:r>
              <a:rPr lang="en-US" sz="2400" dirty="0" err="1">
                <a:solidFill>
                  <a:srgbClr val="002060"/>
                </a:solidFill>
              </a:rPr>
              <a:t>defence</a:t>
            </a:r>
            <a:r>
              <a:rPr lang="en-US" sz="2400" dirty="0">
                <a:solidFill>
                  <a:srgbClr val="002060"/>
                </a:solidFill>
              </a:rPr>
              <a:t> of his owners’ properties. Learns fast.</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BA2BC15F-C9C0-E7D8-47A1-DB8DCB26E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7" name="Tijdelijke aanduiding voor dianummer 16">
            <a:extLst>
              <a:ext uri="{FF2B5EF4-FFF2-40B4-BE49-F238E27FC236}">
                <a16:creationId xmlns:a16="http://schemas.microsoft.com/office/drawing/2014/main" id="{DDAE18B5-D2D0-5F90-F7EA-E5DD1865B7C1}"/>
              </a:ext>
            </a:extLst>
          </p:cNvPr>
          <p:cNvSpPr>
            <a:spLocks noGrp="1"/>
          </p:cNvSpPr>
          <p:nvPr>
            <p:ph type="sldNum" sz="quarter" idx="12"/>
          </p:nvPr>
        </p:nvSpPr>
        <p:spPr/>
        <p:txBody>
          <a:bodyPr/>
          <a:lstStyle/>
          <a:p>
            <a:fld id="{E823D29F-A676-4408-876F-1A3458C4A6A0}" type="slidenum">
              <a:rPr lang="nl-NL" smtClean="0"/>
              <a:t>33</a:t>
            </a:fld>
            <a:endParaRPr lang="nl-NL"/>
          </a:p>
        </p:txBody>
      </p:sp>
      <p:sp>
        <p:nvSpPr>
          <p:cNvPr id="18" name="Tijdelijke aanduiding voor voettekst 17">
            <a:extLst>
              <a:ext uri="{FF2B5EF4-FFF2-40B4-BE49-F238E27FC236}">
                <a16:creationId xmlns:a16="http://schemas.microsoft.com/office/drawing/2014/main" id="{2060F8F1-1F64-E922-7A17-70E824006AB0}"/>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26278597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8BFF8-EC70-273E-5560-910CAE5C4D47}"/>
            </a:ext>
          </a:extLst>
        </p:cNvPr>
        <p:cNvGrpSpPr/>
        <p:nvPr/>
      </p:nvGrpSpPr>
      <p:grpSpPr>
        <a:xfrm>
          <a:off x="0" y="0"/>
          <a:ext cx="0" cy="0"/>
          <a:chOff x="0" y="0"/>
          <a:chExt cx="0" cy="0"/>
        </a:xfrm>
      </p:grpSpPr>
      <p:pic>
        <p:nvPicPr>
          <p:cNvPr id="6" name="Afbeelding 5" descr="Afbeelding met gras, Hondenras, buitenshuis, huisdier&#10;&#10;Automatisch gegenereerde beschrijving">
            <a:extLst>
              <a:ext uri="{FF2B5EF4-FFF2-40B4-BE49-F238E27FC236}">
                <a16:creationId xmlns:a16="http://schemas.microsoft.com/office/drawing/2014/main" id="{B85956DE-844B-ECE0-B064-87CCC3061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3902" y="282802"/>
            <a:ext cx="4731005" cy="3154003"/>
          </a:xfrm>
          <a:prstGeom prst="rect">
            <a:avLst/>
          </a:prstGeom>
        </p:spPr>
      </p:pic>
      <p:sp>
        <p:nvSpPr>
          <p:cNvPr id="5" name="Rechthoek 4">
            <a:extLst>
              <a:ext uri="{FF2B5EF4-FFF2-40B4-BE49-F238E27FC236}">
                <a16:creationId xmlns:a16="http://schemas.microsoft.com/office/drawing/2014/main" id="{60E04D2D-4A3B-743E-CD65-1299FB64775E}"/>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WELSH TERRIER</a:t>
            </a:r>
          </a:p>
        </p:txBody>
      </p:sp>
      <p:graphicFrame>
        <p:nvGraphicFramePr>
          <p:cNvPr id="7" name="Tabel 6">
            <a:extLst>
              <a:ext uri="{FF2B5EF4-FFF2-40B4-BE49-F238E27FC236}">
                <a16:creationId xmlns:a16="http://schemas.microsoft.com/office/drawing/2014/main" id="{0B6A8651-5255-EF03-0F0A-53FD5A29C679}"/>
              </a:ext>
            </a:extLst>
          </p:cNvPr>
          <p:cNvGraphicFramePr>
            <a:graphicFrameLocks noGrp="1"/>
          </p:cNvGraphicFramePr>
          <p:nvPr>
            <p:extLst>
              <p:ext uri="{D42A27DB-BD31-4B8C-83A1-F6EECF244321}">
                <p14:modId xmlns:p14="http://schemas.microsoft.com/office/powerpoint/2010/main" val="3721190468"/>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err="1">
                          <a:solidFill>
                            <a:srgbClr val="002060"/>
                          </a:solidFill>
                        </a:rPr>
                        <a:t>Not</a:t>
                      </a:r>
                      <a:r>
                        <a:rPr lang="nl-NL" dirty="0">
                          <a:solidFill>
                            <a:srgbClr val="002060"/>
                          </a:solidFill>
                        </a:rPr>
                        <a:t> </a:t>
                      </a:r>
                      <a:r>
                        <a:rPr lang="nl-NL" dirty="0" err="1">
                          <a:solidFill>
                            <a:srgbClr val="002060"/>
                          </a:solidFill>
                        </a:rPr>
                        <a:t>exceeding</a:t>
                      </a:r>
                      <a:r>
                        <a:rPr lang="nl-NL" dirty="0">
                          <a:solidFill>
                            <a:srgbClr val="002060"/>
                          </a:solidFill>
                        </a:rPr>
                        <a:t> 39 cm</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err="1">
                          <a:solidFill>
                            <a:srgbClr val="002060"/>
                          </a:solidFill>
                        </a:rPr>
                        <a:t>Between</a:t>
                      </a:r>
                      <a:r>
                        <a:rPr lang="nl-NL" dirty="0">
                          <a:solidFill>
                            <a:srgbClr val="002060"/>
                          </a:solidFill>
                        </a:rPr>
                        <a:t> 9 </a:t>
                      </a:r>
                      <a:r>
                        <a:rPr lang="nl-NL" dirty="0" err="1">
                          <a:solidFill>
                            <a:srgbClr val="002060"/>
                          </a:solidFill>
                        </a:rPr>
                        <a:t>and</a:t>
                      </a:r>
                      <a:r>
                        <a:rPr lang="nl-NL" dirty="0">
                          <a:solidFill>
                            <a:srgbClr val="002060"/>
                          </a:solidFill>
                        </a:rPr>
                        <a:t> 9,5 kg</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75F34029-2A46-9A87-BECE-8DE376C204ED}"/>
              </a:ext>
            </a:extLst>
          </p:cNvPr>
          <p:cNvGraphicFramePr>
            <a:graphicFrameLocks noGrp="1"/>
          </p:cNvGraphicFramePr>
          <p:nvPr>
            <p:extLst>
              <p:ext uri="{D42A27DB-BD31-4B8C-83A1-F6EECF244321}">
                <p14:modId xmlns:p14="http://schemas.microsoft.com/office/powerpoint/2010/main" val="1902364834"/>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078</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sz="1600" dirty="0">
                          <a:solidFill>
                            <a:srgbClr val="002060"/>
                          </a:solidFill>
                        </a:rPr>
                        <a:t>Wiry, hard, very close and abundant. Single coat undesirable.</a:t>
                      </a:r>
                      <a:endParaRPr lang="nl-NL" sz="1600"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Black and tan for preference, or black grizzle and tan, free from black </a:t>
                      </a:r>
                      <a:r>
                        <a:rPr lang="en-US" dirty="0" err="1">
                          <a:solidFill>
                            <a:srgbClr val="002060"/>
                          </a:solidFill>
                        </a:rPr>
                        <a:t>pencilling</a:t>
                      </a:r>
                      <a:r>
                        <a:rPr lang="en-US" dirty="0">
                          <a:solidFill>
                            <a:srgbClr val="002060"/>
                          </a:solidFill>
                        </a:rPr>
                        <a:t> on toes. </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D8D5EFB2-F746-C39E-52E7-EB7A017B2FBC}"/>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Smart, workmanlike, well-balanced and compact. </a:t>
            </a:r>
          </a:p>
          <a:p>
            <a:endParaRPr lang="en-US" sz="1400" dirty="0">
              <a:solidFill>
                <a:srgbClr val="002060"/>
              </a:solidFill>
            </a:endParaRPr>
          </a:p>
          <a:p>
            <a:r>
              <a:rPr lang="en-US" sz="2400" dirty="0">
                <a:solidFill>
                  <a:srgbClr val="002060"/>
                </a:solidFill>
              </a:rPr>
              <a:t>Affectionate, obedient and easily controlled. Happy and volatile, rarely of shy nature. Game and fearless but not aggressive although always able to hold his own when necessary.</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42D81ECA-4FDF-81F3-AE06-E26E2FC36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84E641EC-EE57-FC7E-DFA9-90EA57945A41}"/>
              </a:ext>
            </a:extLst>
          </p:cNvPr>
          <p:cNvSpPr>
            <a:spLocks noGrp="1"/>
          </p:cNvSpPr>
          <p:nvPr>
            <p:ph type="sldNum" sz="quarter" idx="12"/>
          </p:nvPr>
        </p:nvSpPr>
        <p:spPr/>
        <p:txBody>
          <a:bodyPr/>
          <a:lstStyle/>
          <a:p>
            <a:fld id="{E823D29F-A676-4408-876F-1A3458C4A6A0}" type="slidenum">
              <a:rPr lang="nl-NL" smtClean="0"/>
              <a:t>34</a:t>
            </a:fld>
            <a:endParaRPr lang="nl-NL"/>
          </a:p>
        </p:txBody>
      </p:sp>
      <p:sp>
        <p:nvSpPr>
          <p:cNvPr id="14" name="Tijdelijke aanduiding voor voettekst 13">
            <a:extLst>
              <a:ext uri="{FF2B5EF4-FFF2-40B4-BE49-F238E27FC236}">
                <a16:creationId xmlns:a16="http://schemas.microsoft.com/office/drawing/2014/main" id="{EF062E02-DC10-6FD3-992A-3136CA7A556A}"/>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3980131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AF7B-72F9-F836-3968-2FA9A9F8EA19}"/>
            </a:ext>
          </a:extLst>
        </p:cNvPr>
        <p:cNvGrpSpPr/>
        <p:nvPr/>
      </p:nvGrpSpPr>
      <p:grpSpPr>
        <a:xfrm>
          <a:off x="0" y="0"/>
          <a:ext cx="0" cy="0"/>
          <a:chOff x="0" y="0"/>
          <a:chExt cx="0" cy="0"/>
        </a:xfrm>
      </p:grpSpPr>
      <p:pic>
        <p:nvPicPr>
          <p:cNvPr id="6" name="Afbeelding 5" descr="Afbeelding met sneeuw, buitenshuis, zoogdier, huisdier&#10;&#10;Automatisch gegenereerde beschrijving">
            <a:extLst>
              <a:ext uri="{FF2B5EF4-FFF2-40B4-BE49-F238E27FC236}">
                <a16:creationId xmlns:a16="http://schemas.microsoft.com/office/drawing/2014/main" id="{90BD5371-7564-5136-9C5D-D2C8A97A8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1935" y="280155"/>
            <a:ext cx="4842972" cy="3631190"/>
          </a:xfrm>
          <a:prstGeom prst="rect">
            <a:avLst/>
          </a:prstGeom>
        </p:spPr>
      </p:pic>
      <p:sp>
        <p:nvSpPr>
          <p:cNvPr id="5" name="Rechthoek 4">
            <a:extLst>
              <a:ext uri="{FF2B5EF4-FFF2-40B4-BE49-F238E27FC236}">
                <a16:creationId xmlns:a16="http://schemas.microsoft.com/office/drawing/2014/main" id="{E9B28F33-DC2C-867D-17E1-FA7C2D76045B}"/>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WEST HIGHLAND WHITE TERRIER</a:t>
            </a:r>
          </a:p>
        </p:txBody>
      </p:sp>
      <p:graphicFrame>
        <p:nvGraphicFramePr>
          <p:cNvPr id="7" name="Tabel 6">
            <a:extLst>
              <a:ext uri="{FF2B5EF4-FFF2-40B4-BE49-F238E27FC236}">
                <a16:creationId xmlns:a16="http://schemas.microsoft.com/office/drawing/2014/main" id="{C720D22A-8446-D976-02C0-F7997ADC90B6}"/>
              </a:ext>
            </a:extLst>
          </p:cNvPr>
          <p:cNvGraphicFramePr>
            <a:graphicFrameLocks noGrp="1"/>
          </p:cNvGraphicFramePr>
          <p:nvPr>
            <p:extLst>
              <p:ext uri="{D42A27DB-BD31-4B8C-83A1-F6EECF244321}">
                <p14:modId xmlns:p14="http://schemas.microsoft.com/office/powerpoint/2010/main" val="408398317"/>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err="1">
                          <a:solidFill>
                            <a:srgbClr val="002060"/>
                          </a:solidFill>
                        </a:rPr>
                        <a:t>Approximately</a:t>
                      </a:r>
                      <a:r>
                        <a:rPr lang="nl-NL" dirty="0">
                          <a:solidFill>
                            <a:srgbClr val="002060"/>
                          </a:solidFill>
                        </a:rPr>
                        <a:t> 28 cm</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6A78D076-3239-3EE2-42EE-F7E7C2A3CB72}"/>
              </a:ext>
            </a:extLst>
          </p:cNvPr>
          <p:cNvGraphicFramePr>
            <a:graphicFrameLocks noGrp="1"/>
          </p:cNvGraphicFramePr>
          <p:nvPr>
            <p:extLst>
              <p:ext uri="{D42A27DB-BD31-4B8C-83A1-F6EECF244321}">
                <p14:modId xmlns:p14="http://schemas.microsoft.com/office/powerpoint/2010/main" val="226751512"/>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085</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Double coated.  Outer coat consists of harsh hair, about 5 cm long, free from any curl.</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nl-NL" dirty="0">
                          <a:solidFill>
                            <a:srgbClr val="002060"/>
                          </a:solidFill>
                        </a:rPr>
                        <a:t>White</a:t>
                      </a: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9F39EA94-ACC8-EE0C-8A06-3D13CCFA0C72}"/>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Strongly built; deep in chest and back ribs; level back and powerful quarters on muscular legs and exhibiting in a marked degree a great combination of strength and </a:t>
            </a:r>
          </a:p>
          <a:p>
            <a:r>
              <a:rPr lang="en-US" sz="2400" dirty="0">
                <a:solidFill>
                  <a:srgbClr val="002060"/>
                </a:solidFill>
              </a:rPr>
              <a:t>activity.</a:t>
            </a:r>
          </a:p>
          <a:p>
            <a:endParaRPr lang="en-US" sz="1400" dirty="0">
              <a:solidFill>
                <a:srgbClr val="002060"/>
              </a:solidFill>
            </a:endParaRPr>
          </a:p>
          <a:p>
            <a:r>
              <a:rPr lang="en-US" sz="2400" dirty="0">
                <a:solidFill>
                  <a:srgbClr val="002060"/>
                </a:solidFill>
              </a:rPr>
              <a:t>Small, active, game, hardly, possessed of no small amount of self-esteem with a </a:t>
            </a:r>
            <a:r>
              <a:rPr lang="en-US" sz="2400" dirty="0" err="1">
                <a:solidFill>
                  <a:srgbClr val="002060"/>
                </a:solidFill>
              </a:rPr>
              <a:t>varminty</a:t>
            </a:r>
            <a:r>
              <a:rPr lang="en-US" sz="2400" dirty="0">
                <a:solidFill>
                  <a:srgbClr val="002060"/>
                </a:solidFill>
              </a:rPr>
              <a:t> appearance.  Alert, gay, courageous, self-reliant but friendly.</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858B6800-0C88-1E4F-6E90-CFD7EC173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5" name="Tijdelijke aanduiding voor dianummer 14">
            <a:extLst>
              <a:ext uri="{FF2B5EF4-FFF2-40B4-BE49-F238E27FC236}">
                <a16:creationId xmlns:a16="http://schemas.microsoft.com/office/drawing/2014/main" id="{1E4F5683-083F-ED1A-A6AB-C45BDB88D966}"/>
              </a:ext>
            </a:extLst>
          </p:cNvPr>
          <p:cNvSpPr>
            <a:spLocks noGrp="1"/>
          </p:cNvSpPr>
          <p:nvPr>
            <p:ph type="sldNum" sz="quarter" idx="12"/>
          </p:nvPr>
        </p:nvSpPr>
        <p:spPr/>
        <p:txBody>
          <a:bodyPr/>
          <a:lstStyle/>
          <a:p>
            <a:fld id="{E823D29F-A676-4408-876F-1A3458C4A6A0}" type="slidenum">
              <a:rPr lang="nl-NL" smtClean="0"/>
              <a:t>35</a:t>
            </a:fld>
            <a:endParaRPr lang="nl-NL"/>
          </a:p>
        </p:txBody>
      </p:sp>
      <p:sp>
        <p:nvSpPr>
          <p:cNvPr id="16" name="Tijdelijke aanduiding voor voettekst 15">
            <a:extLst>
              <a:ext uri="{FF2B5EF4-FFF2-40B4-BE49-F238E27FC236}">
                <a16:creationId xmlns:a16="http://schemas.microsoft.com/office/drawing/2014/main" id="{2E925626-60FC-B96E-D066-C6DA0D69838A}"/>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22868106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B760A-0B78-C20F-EB30-9D592A2E33F8}"/>
            </a:ext>
          </a:extLst>
        </p:cNvPr>
        <p:cNvGrpSpPr/>
        <p:nvPr/>
      </p:nvGrpSpPr>
      <p:grpSpPr>
        <a:xfrm>
          <a:off x="0" y="0"/>
          <a:ext cx="0" cy="0"/>
          <a:chOff x="0" y="0"/>
          <a:chExt cx="0" cy="0"/>
        </a:xfrm>
      </p:grpSpPr>
      <p:pic>
        <p:nvPicPr>
          <p:cNvPr id="6" name="Afbeelding 5" descr="Afbeelding met zoogdier, hond, vacht, grond&#10;&#10;Automatisch gegenereerde beschrijving">
            <a:extLst>
              <a:ext uri="{FF2B5EF4-FFF2-40B4-BE49-F238E27FC236}">
                <a16:creationId xmlns:a16="http://schemas.microsoft.com/office/drawing/2014/main" id="{9F943A0C-BC41-75B8-9D72-F5ADDEFB4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4045" y="253536"/>
            <a:ext cx="4140861" cy="3450717"/>
          </a:xfrm>
          <a:prstGeom prst="rect">
            <a:avLst/>
          </a:prstGeom>
        </p:spPr>
      </p:pic>
      <p:sp>
        <p:nvSpPr>
          <p:cNvPr id="5" name="Rechthoek 4">
            <a:extLst>
              <a:ext uri="{FF2B5EF4-FFF2-40B4-BE49-F238E27FC236}">
                <a16:creationId xmlns:a16="http://schemas.microsoft.com/office/drawing/2014/main" id="{FF141A62-6272-6A2D-8BFC-F11E9E9B4A27}"/>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YORKSHIRE TERRIER</a:t>
            </a:r>
          </a:p>
        </p:txBody>
      </p:sp>
      <p:graphicFrame>
        <p:nvGraphicFramePr>
          <p:cNvPr id="7" name="Tabel 6">
            <a:extLst>
              <a:ext uri="{FF2B5EF4-FFF2-40B4-BE49-F238E27FC236}">
                <a16:creationId xmlns:a16="http://schemas.microsoft.com/office/drawing/2014/main" id="{592FBDE9-7463-9DA7-20D0-B9ED704B8AB2}"/>
              </a:ext>
            </a:extLst>
          </p:cNvPr>
          <p:cNvGraphicFramePr>
            <a:graphicFrameLocks noGrp="1"/>
          </p:cNvGraphicFramePr>
          <p:nvPr>
            <p:extLst>
              <p:ext uri="{D42A27DB-BD31-4B8C-83A1-F6EECF244321}">
                <p14:modId xmlns:p14="http://schemas.microsoft.com/office/powerpoint/2010/main" val="4230456893"/>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a:solidFill>
                            <a:srgbClr val="002060"/>
                          </a:solidFill>
                        </a:rPr>
                        <a:t>Up </a:t>
                      </a:r>
                      <a:r>
                        <a:rPr lang="nl-NL" dirty="0" err="1">
                          <a:solidFill>
                            <a:srgbClr val="002060"/>
                          </a:solidFill>
                        </a:rPr>
                        <a:t>to</a:t>
                      </a:r>
                      <a:r>
                        <a:rPr lang="nl-NL" dirty="0">
                          <a:solidFill>
                            <a:srgbClr val="002060"/>
                          </a:solidFill>
                        </a:rPr>
                        <a:t> 3,2 kg</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ED39B235-AA93-D3B6-CED5-5846C5BE625C}"/>
              </a:ext>
            </a:extLst>
          </p:cNvPr>
          <p:cNvGraphicFramePr>
            <a:graphicFrameLocks noGrp="1"/>
          </p:cNvGraphicFramePr>
          <p:nvPr>
            <p:extLst>
              <p:ext uri="{D42A27DB-BD31-4B8C-83A1-F6EECF244321}">
                <p14:modId xmlns:p14="http://schemas.microsoft.com/office/powerpoint/2010/main" val="3456727015"/>
              </p:ext>
            </p:extLst>
          </p:nvPr>
        </p:nvGraphicFramePr>
        <p:xfrm>
          <a:off x="166255" y="2142373"/>
          <a:ext cx="6844145" cy="152908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086</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sz="1600" dirty="0">
                          <a:solidFill>
                            <a:srgbClr val="002060"/>
                          </a:solidFill>
                        </a:rPr>
                        <a:t>On body moderately long, perfectly straight (not wavy), glossy; fine silky texture, not woolly,</a:t>
                      </a:r>
                      <a:endParaRPr lang="nl-NL" sz="1600"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sz="1600" dirty="0">
                          <a:solidFill>
                            <a:srgbClr val="002060"/>
                          </a:solidFill>
                        </a:rPr>
                        <a:t>Dark steel blue, extending from occiput to root of tail, bronze or dark hairs.  Hair on chest rich, bright tan. </a:t>
                      </a:r>
                      <a:endParaRPr lang="nl-NL" sz="1600"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EADD1432-4540-5809-8E7C-F63E04875501}"/>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Long-coated, coat hanging quite straight and evenly down each side, a parting extending from nose to end of tail. Very compact and neat, carriage very upright conveying an important air. </a:t>
            </a:r>
          </a:p>
          <a:p>
            <a:endParaRPr lang="en-US" sz="1400" dirty="0">
              <a:solidFill>
                <a:srgbClr val="002060"/>
              </a:solidFill>
            </a:endParaRPr>
          </a:p>
          <a:p>
            <a:r>
              <a:rPr lang="en-US" sz="2400" dirty="0">
                <a:solidFill>
                  <a:srgbClr val="002060"/>
                </a:solidFill>
              </a:rPr>
              <a:t>Alert, intelligent toy terrier.  Spirited with even disposition.</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99EFB273-BFEA-8438-5687-CE2305CE1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32982F94-3DB6-B26A-8D75-232689C32583}"/>
              </a:ext>
            </a:extLst>
          </p:cNvPr>
          <p:cNvSpPr>
            <a:spLocks noGrp="1"/>
          </p:cNvSpPr>
          <p:nvPr>
            <p:ph type="sldNum" sz="quarter" idx="12"/>
          </p:nvPr>
        </p:nvSpPr>
        <p:spPr/>
        <p:txBody>
          <a:bodyPr/>
          <a:lstStyle/>
          <a:p>
            <a:fld id="{E823D29F-A676-4408-876F-1A3458C4A6A0}" type="slidenum">
              <a:rPr lang="nl-NL" smtClean="0"/>
              <a:t>36</a:t>
            </a:fld>
            <a:endParaRPr lang="nl-NL"/>
          </a:p>
        </p:txBody>
      </p:sp>
      <p:sp>
        <p:nvSpPr>
          <p:cNvPr id="14" name="Tijdelijke aanduiding voor voettekst 13">
            <a:extLst>
              <a:ext uri="{FF2B5EF4-FFF2-40B4-BE49-F238E27FC236}">
                <a16:creationId xmlns:a16="http://schemas.microsoft.com/office/drawing/2014/main" id="{81068CE2-5F3D-A45B-79F9-8897A97F5FFE}"/>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1171043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2D4684E2-9B44-BA2B-A59E-67DD7F074949}"/>
              </a:ext>
            </a:extLst>
          </p:cNvPr>
          <p:cNvSpPr/>
          <p:nvPr/>
        </p:nvSpPr>
        <p:spPr>
          <a:xfrm>
            <a:off x="2803571" y="5142256"/>
            <a:ext cx="6584857" cy="121409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lumMod val="50000"/>
                  </a:schemeClr>
                </a:solidFill>
              </a:rPr>
              <a:t>Presentation Terriers</a:t>
            </a:r>
            <a:endParaRPr lang="en-US" sz="1600" dirty="0">
              <a:solidFill>
                <a:schemeClr val="accent6">
                  <a:lumMod val="50000"/>
                </a:schemeClr>
              </a:solidFill>
            </a:endParaRPr>
          </a:p>
          <a:p>
            <a:pPr algn="ctr"/>
            <a:r>
              <a:rPr lang="en-US" sz="3200" b="1" dirty="0">
                <a:solidFill>
                  <a:schemeClr val="accent6">
                    <a:lumMod val="50000"/>
                  </a:schemeClr>
                </a:solidFill>
              </a:rPr>
              <a:t>Non FCI breeds 11 </a:t>
            </a:r>
            <a:r>
              <a:rPr lang="en-US" sz="3200" dirty="0">
                <a:solidFill>
                  <a:srgbClr val="323D99"/>
                </a:solidFill>
              </a:rPr>
              <a:t>- </a:t>
            </a:r>
            <a:r>
              <a:rPr lang="en-US" sz="3200" dirty="0">
                <a:solidFill>
                  <a:schemeClr val="accent6">
                    <a:lumMod val="50000"/>
                  </a:schemeClr>
                </a:solidFill>
              </a:rPr>
              <a:t>nomenclature</a:t>
            </a:r>
            <a:endParaRPr lang="nl-NL" sz="3200" dirty="0">
              <a:solidFill>
                <a:schemeClr val="accent6">
                  <a:lumMod val="50000"/>
                </a:schemeClr>
              </a:solidFill>
            </a:endParaRPr>
          </a:p>
        </p:txBody>
      </p:sp>
      <p:pic>
        <p:nvPicPr>
          <p:cNvPr id="6" name="Afbeelding 5" descr="Afbeelding met tekst, zoogdier, collage, hond&#10;&#10;Automatisch gegenereerde beschrijving">
            <a:extLst>
              <a:ext uri="{FF2B5EF4-FFF2-40B4-BE49-F238E27FC236}">
                <a16:creationId xmlns:a16="http://schemas.microsoft.com/office/drawing/2014/main" id="{48DC27A1-7B71-B72C-780C-DD3A7AECA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196" y="608171"/>
            <a:ext cx="10972801" cy="4388966"/>
          </a:xfrm>
          <a:prstGeom prst="rect">
            <a:avLst/>
          </a:prstGeom>
        </p:spPr>
      </p:pic>
      <p:sp>
        <p:nvSpPr>
          <p:cNvPr id="15" name="Tijdelijke aanduiding voor dianummer 14">
            <a:extLst>
              <a:ext uri="{FF2B5EF4-FFF2-40B4-BE49-F238E27FC236}">
                <a16:creationId xmlns:a16="http://schemas.microsoft.com/office/drawing/2014/main" id="{4F57DFF7-8F0B-6A3E-7BDC-A642266F9F0B}"/>
              </a:ext>
            </a:extLst>
          </p:cNvPr>
          <p:cNvSpPr>
            <a:spLocks noGrp="1"/>
          </p:cNvSpPr>
          <p:nvPr>
            <p:ph type="sldNum" sz="quarter" idx="12"/>
          </p:nvPr>
        </p:nvSpPr>
        <p:spPr/>
        <p:txBody>
          <a:bodyPr/>
          <a:lstStyle/>
          <a:p>
            <a:fld id="{E823D29F-A676-4408-876F-1A3458C4A6A0}" type="slidenum">
              <a:rPr lang="nl-NL" smtClean="0"/>
              <a:t>37</a:t>
            </a:fld>
            <a:endParaRPr lang="nl-NL"/>
          </a:p>
        </p:txBody>
      </p:sp>
      <p:sp>
        <p:nvSpPr>
          <p:cNvPr id="16" name="Tijdelijke aanduiding voor voettekst 15">
            <a:extLst>
              <a:ext uri="{FF2B5EF4-FFF2-40B4-BE49-F238E27FC236}">
                <a16:creationId xmlns:a16="http://schemas.microsoft.com/office/drawing/2014/main" id="{0E085A48-891B-827E-88F9-ADCE1988B9E2}"/>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36684218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35000">
              <a:schemeClr val="accent1">
                <a:lumMod val="0"/>
                <a:lumOff val="100000"/>
              </a:schemeClr>
            </a:gs>
            <a:gs pos="100000">
              <a:schemeClr val="accent6">
                <a:lumMod val="50000"/>
              </a:schemeClr>
            </a:gs>
          </a:gsLst>
          <a:path path="circle">
            <a:fillToRect t="100000" r="100000"/>
          </a:path>
          <a:tileRect l="-100000" b="-100000"/>
        </a:gradFill>
        <a:effectLst/>
      </p:bgPr>
    </p:bg>
    <p:spTree>
      <p:nvGrpSpPr>
        <p:cNvPr id="1" name="">
          <a:extLst>
            <a:ext uri="{FF2B5EF4-FFF2-40B4-BE49-F238E27FC236}">
              <a16:creationId xmlns:a16="http://schemas.microsoft.com/office/drawing/2014/main" id="{6A0B8FF2-613C-FCEB-CECB-45B158A14829}"/>
            </a:ext>
          </a:extLst>
        </p:cNvPr>
        <p:cNvGrpSpPr/>
        <p:nvPr/>
      </p:nvGrpSpPr>
      <p:grpSpPr>
        <a:xfrm>
          <a:off x="0" y="0"/>
          <a:ext cx="0" cy="0"/>
          <a:chOff x="0" y="0"/>
          <a:chExt cx="0" cy="0"/>
        </a:xfrm>
      </p:grpSpPr>
      <p:pic>
        <p:nvPicPr>
          <p:cNvPr id="6" name="Afbeelding 5" descr="Afbeelding met hond, zoogdier, gras, Hondenras&#10;&#10;Automatisch gegenereerde beschrijving">
            <a:extLst>
              <a:ext uri="{FF2B5EF4-FFF2-40B4-BE49-F238E27FC236}">
                <a16:creationId xmlns:a16="http://schemas.microsoft.com/office/drawing/2014/main" id="{8DCF813B-8A36-47D9-8B7C-A9E7D0F48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205611" y="282803"/>
            <a:ext cx="4719296" cy="3146197"/>
          </a:xfrm>
          <a:prstGeom prst="rect">
            <a:avLst/>
          </a:prstGeom>
        </p:spPr>
      </p:pic>
      <p:sp>
        <p:nvSpPr>
          <p:cNvPr id="5" name="Rechthoek 4">
            <a:extLst>
              <a:ext uri="{FF2B5EF4-FFF2-40B4-BE49-F238E27FC236}">
                <a16:creationId xmlns:a16="http://schemas.microsoft.com/office/drawing/2014/main" id="{EB532BAF-2216-B60E-90DF-A19E689D086F}"/>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chemeClr val="accent6">
                    <a:lumMod val="50000"/>
                  </a:schemeClr>
                </a:solidFill>
              </a:rPr>
              <a:t>AMERICAN HAIRLESS TERRIER</a:t>
            </a:r>
          </a:p>
        </p:txBody>
      </p:sp>
      <p:graphicFrame>
        <p:nvGraphicFramePr>
          <p:cNvPr id="7" name="Tabel 6">
            <a:extLst>
              <a:ext uri="{FF2B5EF4-FFF2-40B4-BE49-F238E27FC236}">
                <a16:creationId xmlns:a16="http://schemas.microsoft.com/office/drawing/2014/main" id="{039EB483-08C7-6838-351C-535306A80EA4}"/>
              </a:ext>
            </a:extLst>
          </p:cNvPr>
          <p:cNvGraphicFramePr>
            <a:graphicFrameLocks noGrp="1"/>
          </p:cNvGraphicFramePr>
          <p:nvPr>
            <p:extLst>
              <p:ext uri="{D42A27DB-BD31-4B8C-83A1-F6EECF244321}">
                <p14:modId xmlns:p14="http://schemas.microsoft.com/office/powerpoint/2010/main" val="2737025271"/>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chemeClr val="accent6">
                        <a:lumMod val="50000"/>
                      </a:schemeClr>
                    </a:solidFill>
                  </a:tcPr>
                </a:tc>
                <a:tc>
                  <a:txBody>
                    <a:bodyPr/>
                    <a:lstStyle/>
                    <a:p>
                      <a:r>
                        <a:rPr lang="nl-NL" dirty="0" err="1"/>
                        <a:t>Ideal</a:t>
                      </a:r>
                      <a:endParaRPr lang="nl-NL" dirty="0"/>
                    </a:p>
                  </a:txBody>
                  <a:tcPr>
                    <a:solidFill>
                      <a:schemeClr val="accent6">
                        <a:lumMod val="50000"/>
                      </a:schemeClr>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en-US" dirty="0">
                          <a:solidFill>
                            <a:srgbClr val="002060"/>
                          </a:solidFill>
                        </a:rPr>
                        <a:t>Ideal height is from 30 cm to 40,5 cm</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D6CAD9EC-CBF6-C417-4C7A-BA1144C71246}"/>
              </a:ext>
            </a:extLst>
          </p:cNvPr>
          <p:cNvGraphicFramePr>
            <a:graphicFrameLocks noGrp="1"/>
          </p:cNvGraphicFramePr>
          <p:nvPr>
            <p:extLst>
              <p:ext uri="{D42A27DB-BD31-4B8C-83A1-F6EECF244321}">
                <p14:modId xmlns:p14="http://schemas.microsoft.com/office/powerpoint/2010/main" val="3114125151"/>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chemeClr val="accent6">
                        <a:lumMod val="50000"/>
                      </a:schemeClr>
                    </a:solidFill>
                  </a:tcPr>
                </a:tc>
                <a:tc>
                  <a:txBody>
                    <a:bodyPr/>
                    <a:lstStyle/>
                    <a:p>
                      <a:r>
                        <a:rPr lang="nl-NL" dirty="0"/>
                        <a:t>Non-FCI – 911</a:t>
                      </a:r>
                    </a:p>
                  </a:txBody>
                  <a:tcPr>
                    <a:solidFill>
                      <a:schemeClr val="accent6">
                        <a:lumMod val="50000"/>
                      </a:schemeClr>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The breed is hairless but has a coated counterpart.</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Any color or combination of colors is allowed with the exception  of albino or merle.</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5A63F415-DB7A-6D4D-C41E-2708FB73496C}"/>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chemeClr val="accent6">
                    <a:lumMod val="50000"/>
                  </a:schemeClr>
                </a:solidFill>
              </a:rPr>
              <a:t>Country of origin:	U.S.A.</a:t>
            </a:r>
          </a:p>
          <a:p>
            <a:endParaRPr lang="en-US" sz="2400" dirty="0">
              <a:solidFill>
                <a:schemeClr val="accent6">
                  <a:lumMod val="50000"/>
                </a:schemeClr>
              </a:solidFill>
            </a:endParaRPr>
          </a:p>
          <a:p>
            <a:r>
              <a:rPr lang="en-US" sz="2400" dirty="0">
                <a:solidFill>
                  <a:schemeClr val="accent6">
                    <a:lumMod val="50000"/>
                  </a:schemeClr>
                </a:solidFill>
              </a:rPr>
              <a:t>A small to medium sized, smoothly muscled and active terrier. They have retained a strong hunting instinct and excel in many other activities and sports.</a:t>
            </a:r>
          </a:p>
          <a:p>
            <a:endParaRPr lang="en-US" sz="1400" dirty="0">
              <a:solidFill>
                <a:schemeClr val="accent6">
                  <a:lumMod val="50000"/>
                </a:schemeClr>
              </a:solidFill>
            </a:endParaRPr>
          </a:p>
          <a:p>
            <a:r>
              <a:rPr lang="en-US" sz="2400" dirty="0">
                <a:solidFill>
                  <a:schemeClr val="accent6">
                    <a:lumMod val="50000"/>
                  </a:schemeClr>
                </a:solidFill>
              </a:rPr>
              <a:t>The breed is energetic, alert, curious and intelligent. Given early socialization and training they excel as companions, displaying great affection for their owners and family.</a:t>
            </a:r>
            <a:endParaRPr lang="nl-NL" sz="2400" dirty="0">
              <a:solidFill>
                <a:schemeClr val="accent6">
                  <a:lumMod val="50000"/>
                </a:schemeClr>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0899D63E-D67B-3653-3627-E22D8B967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A88A4003-BF99-5A74-A5C9-6A3636E77335}"/>
              </a:ext>
            </a:extLst>
          </p:cNvPr>
          <p:cNvSpPr>
            <a:spLocks noGrp="1"/>
          </p:cNvSpPr>
          <p:nvPr>
            <p:ph type="sldNum" sz="quarter" idx="12"/>
          </p:nvPr>
        </p:nvSpPr>
        <p:spPr/>
        <p:txBody>
          <a:bodyPr/>
          <a:lstStyle/>
          <a:p>
            <a:fld id="{E823D29F-A676-4408-876F-1A3458C4A6A0}" type="slidenum">
              <a:rPr lang="nl-NL" smtClean="0"/>
              <a:t>38</a:t>
            </a:fld>
            <a:endParaRPr lang="nl-NL"/>
          </a:p>
        </p:txBody>
      </p:sp>
      <p:sp>
        <p:nvSpPr>
          <p:cNvPr id="14" name="Tijdelijke aanduiding voor voettekst 13">
            <a:extLst>
              <a:ext uri="{FF2B5EF4-FFF2-40B4-BE49-F238E27FC236}">
                <a16:creationId xmlns:a16="http://schemas.microsoft.com/office/drawing/2014/main" id="{5286D46A-9ABD-1228-DDF2-E671E7D634FA}"/>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16545359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Click="0" advTm="10000">
        <p15:prstTrans prst="curtains"/>
      </p:transition>
    </mc:Choice>
    <mc:Fallback>
      <p:transition spd="slow" advClick="0" advTm="1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35000">
              <a:schemeClr val="accent1">
                <a:lumMod val="0"/>
                <a:lumOff val="100000"/>
              </a:schemeClr>
            </a:gs>
            <a:gs pos="100000">
              <a:schemeClr val="accent6">
                <a:lumMod val="50000"/>
              </a:schemeClr>
            </a:gs>
          </a:gsLst>
          <a:path path="circle">
            <a:fillToRect t="100000" r="100000"/>
          </a:path>
          <a:tileRect l="-100000" b="-100000"/>
        </a:gradFill>
        <a:effectLst/>
      </p:bgPr>
    </p:bg>
    <p:spTree>
      <p:nvGrpSpPr>
        <p:cNvPr id="1" name="">
          <a:extLst>
            <a:ext uri="{FF2B5EF4-FFF2-40B4-BE49-F238E27FC236}">
              <a16:creationId xmlns:a16="http://schemas.microsoft.com/office/drawing/2014/main" id="{3B16D9BE-44A1-E967-A198-BC81ECE07454}"/>
            </a:ext>
          </a:extLst>
        </p:cNvPr>
        <p:cNvGrpSpPr/>
        <p:nvPr/>
      </p:nvGrpSpPr>
      <p:grpSpPr>
        <a:xfrm>
          <a:off x="0" y="0"/>
          <a:ext cx="0" cy="0"/>
          <a:chOff x="0" y="0"/>
          <a:chExt cx="0" cy="0"/>
        </a:xfrm>
      </p:grpSpPr>
      <p:pic>
        <p:nvPicPr>
          <p:cNvPr id="11" name="Afbeelding 10" descr="Afbeelding met zoogdier, Lang haar, haar&#10;&#10;Automatisch gegenereerde beschrijving">
            <a:extLst>
              <a:ext uri="{FF2B5EF4-FFF2-40B4-BE49-F238E27FC236}">
                <a16:creationId xmlns:a16="http://schemas.microsoft.com/office/drawing/2014/main" id="{5E1154FE-6CAE-899F-DD3C-74DAE4304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423" y="282803"/>
            <a:ext cx="4863483" cy="3241330"/>
          </a:xfrm>
          <a:prstGeom prst="rect">
            <a:avLst/>
          </a:prstGeom>
        </p:spPr>
      </p:pic>
      <p:sp>
        <p:nvSpPr>
          <p:cNvPr id="5" name="Rechthoek 4">
            <a:extLst>
              <a:ext uri="{FF2B5EF4-FFF2-40B4-BE49-F238E27FC236}">
                <a16:creationId xmlns:a16="http://schemas.microsoft.com/office/drawing/2014/main" id="{533A77FF-2EC5-02DE-63C4-39254480ACAA}"/>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3200" b="1" dirty="0">
                <a:solidFill>
                  <a:schemeClr val="accent6">
                    <a:lumMod val="50000"/>
                  </a:schemeClr>
                </a:solidFill>
              </a:rPr>
              <a:t>BIEWER TERRIER</a:t>
            </a:r>
            <a:endParaRPr lang="nl-NL" sz="3200" b="1" dirty="0">
              <a:solidFill>
                <a:schemeClr val="accent6">
                  <a:lumMod val="50000"/>
                </a:schemeClr>
              </a:solidFill>
            </a:endParaRPr>
          </a:p>
        </p:txBody>
      </p:sp>
      <p:graphicFrame>
        <p:nvGraphicFramePr>
          <p:cNvPr id="7" name="Tabel 6">
            <a:extLst>
              <a:ext uri="{FF2B5EF4-FFF2-40B4-BE49-F238E27FC236}">
                <a16:creationId xmlns:a16="http://schemas.microsoft.com/office/drawing/2014/main" id="{394D414B-307D-785A-343B-A3CD756C0147}"/>
              </a:ext>
            </a:extLst>
          </p:cNvPr>
          <p:cNvGraphicFramePr>
            <a:graphicFrameLocks noGrp="1"/>
          </p:cNvGraphicFramePr>
          <p:nvPr>
            <p:extLst>
              <p:ext uri="{D42A27DB-BD31-4B8C-83A1-F6EECF244321}">
                <p14:modId xmlns:p14="http://schemas.microsoft.com/office/powerpoint/2010/main" val="2039255487"/>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err="1">
                          <a:solidFill>
                            <a:srgbClr val="002060"/>
                          </a:solidFill>
                        </a:rPr>
                        <a:t>Between</a:t>
                      </a:r>
                      <a:r>
                        <a:rPr lang="nl-NL" dirty="0">
                          <a:solidFill>
                            <a:srgbClr val="002060"/>
                          </a:solidFill>
                        </a:rPr>
                        <a:t> 18 en 28 cm</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err="1">
                          <a:solidFill>
                            <a:srgbClr val="002060"/>
                          </a:solidFill>
                        </a:rPr>
                        <a:t>Between</a:t>
                      </a:r>
                      <a:r>
                        <a:rPr lang="nl-NL" dirty="0">
                          <a:solidFill>
                            <a:srgbClr val="002060"/>
                          </a:solidFill>
                        </a:rPr>
                        <a:t> 1,8 en 3,6 kg</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1B922CF3-4CCC-E987-17CA-F4CCB2D7905D}"/>
              </a:ext>
            </a:extLst>
          </p:cNvPr>
          <p:cNvGraphicFramePr>
            <a:graphicFrameLocks noGrp="1"/>
          </p:cNvGraphicFramePr>
          <p:nvPr>
            <p:extLst>
              <p:ext uri="{D42A27DB-BD31-4B8C-83A1-F6EECF244321}">
                <p14:modId xmlns:p14="http://schemas.microsoft.com/office/powerpoint/2010/main" val="240036861"/>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chemeClr val="accent6">
                        <a:lumMod val="50000"/>
                      </a:schemeClr>
                    </a:solidFill>
                  </a:tcPr>
                </a:tc>
                <a:tc>
                  <a:txBody>
                    <a:bodyPr/>
                    <a:lstStyle/>
                    <a:p>
                      <a:r>
                        <a:rPr lang="nl-NL" dirty="0"/>
                        <a:t>Non-FCI – 904</a:t>
                      </a:r>
                    </a:p>
                  </a:txBody>
                  <a:tcPr>
                    <a:solidFill>
                      <a:schemeClr val="accent6">
                        <a:lumMod val="50000"/>
                      </a:schemeClr>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Long and flowing with a soft silky texture. Hair is straight without an undercoat</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Blue/Black, Gold/Tan, and White in good symmetry.</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E743909B-8E6B-E6CD-9D89-98CC949939D2}"/>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chemeClr val="accent6">
                    <a:lumMod val="50000"/>
                  </a:schemeClr>
                </a:solidFill>
              </a:rPr>
              <a:t>Country of origin:	GERMANY</a:t>
            </a:r>
          </a:p>
          <a:p>
            <a:endParaRPr lang="en-US" sz="2400" dirty="0">
              <a:solidFill>
                <a:schemeClr val="accent6">
                  <a:lumMod val="50000"/>
                </a:schemeClr>
              </a:solidFill>
            </a:endParaRPr>
          </a:p>
          <a:p>
            <a:r>
              <a:rPr lang="en-US" sz="2400" dirty="0">
                <a:solidFill>
                  <a:schemeClr val="accent6">
                    <a:lumMod val="50000"/>
                  </a:schemeClr>
                </a:solidFill>
              </a:rPr>
              <a:t>The </a:t>
            </a:r>
            <a:r>
              <a:rPr lang="en-US" sz="2400" dirty="0" err="1">
                <a:solidFill>
                  <a:schemeClr val="accent6">
                    <a:lumMod val="50000"/>
                  </a:schemeClr>
                </a:solidFill>
              </a:rPr>
              <a:t>Biewer</a:t>
            </a:r>
            <a:r>
              <a:rPr lang="en-US" sz="2400" dirty="0">
                <a:solidFill>
                  <a:schemeClr val="accent6">
                    <a:lumMod val="50000"/>
                  </a:schemeClr>
                </a:solidFill>
              </a:rPr>
              <a:t> Terrier is an elegant, longhaired, uniquely colored toy terrier with a breed signature ponytail. </a:t>
            </a:r>
          </a:p>
          <a:p>
            <a:endParaRPr lang="en-US" sz="1400" dirty="0">
              <a:solidFill>
                <a:schemeClr val="accent6">
                  <a:lumMod val="50000"/>
                </a:schemeClr>
              </a:solidFill>
            </a:endParaRPr>
          </a:p>
          <a:p>
            <a:r>
              <a:rPr lang="en-US" sz="2400" dirty="0">
                <a:solidFill>
                  <a:schemeClr val="accent6">
                    <a:lumMod val="50000"/>
                  </a:schemeClr>
                </a:solidFill>
              </a:rPr>
              <a:t>Intelligent, loyal, and very devoted to their human family. They have a fun-loving, childlike attitude that makes them a great companion for all ages.</a:t>
            </a:r>
            <a:endParaRPr lang="nl-NL" sz="2400" dirty="0">
              <a:solidFill>
                <a:schemeClr val="accent6">
                  <a:lumMod val="50000"/>
                </a:schemeClr>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BDD0EB94-5B55-9A35-5FFB-7A5B074D9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687AD411-2321-4A11-4DE6-0AF304C06E4F}"/>
              </a:ext>
            </a:extLst>
          </p:cNvPr>
          <p:cNvSpPr>
            <a:spLocks noGrp="1"/>
          </p:cNvSpPr>
          <p:nvPr>
            <p:ph type="sldNum" sz="quarter" idx="12"/>
          </p:nvPr>
        </p:nvSpPr>
        <p:spPr/>
        <p:txBody>
          <a:bodyPr/>
          <a:lstStyle/>
          <a:p>
            <a:fld id="{E823D29F-A676-4408-876F-1A3458C4A6A0}" type="slidenum">
              <a:rPr lang="nl-NL" smtClean="0"/>
              <a:t>39</a:t>
            </a:fld>
            <a:endParaRPr lang="nl-NL"/>
          </a:p>
        </p:txBody>
      </p:sp>
      <p:sp>
        <p:nvSpPr>
          <p:cNvPr id="14" name="Tijdelijke aanduiding voor voettekst 13">
            <a:extLst>
              <a:ext uri="{FF2B5EF4-FFF2-40B4-BE49-F238E27FC236}">
                <a16:creationId xmlns:a16="http://schemas.microsoft.com/office/drawing/2014/main" id="{200954F9-A2F2-9A8F-6393-FA2B8A336B6D}"/>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24295337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B49A-161C-5A1C-A5E5-3317BDC4F60C}"/>
            </a:ext>
          </a:extLst>
        </p:cNvPr>
        <p:cNvGrpSpPr/>
        <p:nvPr/>
      </p:nvGrpSpPr>
      <p:grpSpPr>
        <a:xfrm>
          <a:off x="0" y="0"/>
          <a:ext cx="0" cy="0"/>
          <a:chOff x="0" y="0"/>
          <a:chExt cx="0" cy="0"/>
        </a:xfrm>
      </p:grpSpPr>
      <p:pic>
        <p:nvPicPr>
          <p:cNvPr id="6" name="Afbeelding 5" descr="Afbeelding met gras, zoogdier, Hondenras, huisdier&#10;&#10;Automatisch gegenereerde beschrijving">
            <a:extLst>
              <a:ext uri="{FF2B5EF4-FFF2-40B4-BE49-F238E27FC236}">
                <a16:creationId xmlns:a16="http://schemas.microsoft.com/office/drawing/2014/main" id="{B1DE719A-9801-E2A1-5999-AA8A462C0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6826" y="274954"/>
            <a:ext cx="4758081" cy="3241329"/>
          </a:xfrm>
          <a:prstGeom prst="rect">
            <a:avLst/>
          </a:prstGeom>
        </p:spPr>
      </p:pic>
      <p:sp>
        <p:nvSpPr>
          <p:cNvPr id="5" name="Rechthoek 4">
            <a:extLst>
              <a:ext uri="{FF2B5EF4-FFF2-40B4-BE49-F238E27FC236}">
                <a16:creationId xmlns:a16="http://schemas.microsoft.com/office/drawing/2014/main" id="{B4C3A4B4-D0BD-48C5-3306-7D58E795F129}"/>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AUSTRALIAN SILKY TERRIER</a:t>
            </a:r>
          </a:p>
        </p:txBody>
      </p:sp>
      <p:graphicFrame>
        <p:nvGraphicFramePr>
          <p:cNvPr id="7" name="Tabel 6">
            <a:extLst>
              <a:ext uri="{FF2B5EF4-FFF2-40B4-BE49-F238E27FC236}">
                <a16:creationId xmlns:a16="http://schemas.microsoft.com/office/drawing/2014/main" id="{1F6EB01F-5BFB-C2FE-8682-2F72A245CB19}"/>
              </a:ext>
            </a:extLst>
          </p:cNvPr>
          <p:cNvGraphicFramePr>
            <a:graphicFrameLocks noGrp="1"/>
          </p:cNvGraphicFramePr>
          <p:nvPr>
            <p:extLst>
              <p:ext uri="{D42A27DB-BD31-4B8C-83A1-F6EECF244321}">
                <p14:modId xmlns:p14="http://schemas.microsoft.com/office/powerpoint/2010/main" val="3588708123"/>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a:solidFill>
                            <a:srgbClr val="002060"/>
                          </a:solidFill>
                        </a:rPr>
                        <a:t>Male 23-26cm, </a:t>
                      </a:r>
                      <a:r>
                        <a:rPr lang="nl-NL" dirty="0" err="1">
                          <a:solidFill>
                            <a:srgbClr val="002060"/>
                          </a:solidFill>
                        </a:rPr>
                        <a:t>female</a:t>
                      </a:r>
                      <a:r>
                        <a:rPr lang="nl-NL" dirty="0">
                          <a:solidFill>
                            <a:srgbClr val="002060"/>
                          </a:solidFill>
                        </a:rPr>
                        <a:t> </a:t>
                      </a:r>
                      <a:r>
                        <a:rPr lang="nl-NL" dirty="0" err="1">
                          <a:solidFill>
                            <a:srgbClr val="002060"/>
                          </a:solidFill>
                        </a:rPr>
                        <a:t>can</a:t>
                      </a:r>
                      <a:r>
                        <a:rPr lang="nl-NL" dirty="0">
                          <a:solidFill>
                            <a:srgbClr val="002060"/>
                          </a:solidFill>
                        </a:rPr>
                        <a:t> </a:t>
                      </a:r>
                      <a:r>
                        <a:rPr lang="nl-NL" dirty="0" err="1">
                          <a:solidFill>
                            <a:srgbClr val="002060"/>
                          </a:solidFill>
                        </a:rPr>
                        <a:t>be</a:t>
                      </a:r>
                      <a:r>
                        <a:rPr lang="nl-NL" dirty="0">
                          <a:solidFill>
                            <a:srgbClr val="002060"/>
                          </a:solidFill>
                        </a:rPr>
                        <a:t> </a:t>
                      </a:r>
                      <a:r>
                        <a:rPr lang="nl-NL" dirty="0" err="1">
                          <a:solidFill>
                            <a:srgbClr val="002060"/>
                          </a:solidFill>
                        </a:rPr>
                        <a:t>slightly</a:t>
                      </a:r>
                      <a:r>
                        <a:rPr lang="nl-NL" dirty="0">
                          <a:solidFill>
                            <a:srgbClr val="002060"/>
                          </a:solidFill>
                        </a:rPr>
                        <a:t> </a:t>
                      </a:r>
                      <a:r>
                        <a:rPr lang="nl-NL" dirty="0" err="1">
                          <a:solidFill>
                            <a:srgbClr val="002060"/>
                          </a:solidFill>
                        </a:rPr>
                        <a:t>less</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en-US" dirty="0">
                          <a:solidFill>
                            <a:srgbClr val="002060"/>
                          </a:solidFill>
                        </a:rPr>
                        <a:t>weight in proportion to height</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3B2C0A65-C867-5192-CA4C-D8D55AEDC84C}"/>
              </a:ext>
            </a:extLst>
          </p:cNvPr>
          <p:cNvGraphicFramePr>
            <a:graphicFrameLocks noGrp="1"/>
          </p:cNvGraphicFramePr>
          <p:nvPr>
            <p:extLst>
              <p:ext uri="{D42A27DB-BD31-4B8C-83A1-F6EECF244321}">
                <p14:modId xmlns:p14="http://schemas.microsoft.com/office/powerpoint/2010/main" val="3778327799"/>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236</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 Must be flat, fine and glossy and of a silky texture. </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All shades of blue and tan are acceptable, the richer these </a:t>
                      </a:r>
                      <a:r>
                        <a:rPr lang="en-US" dirty="0" err="1">
                          <a:solidFill>
                            <a:srgbClr val="002060"/>
                          </a:solidFill>
                        </a:rPr>
                        <a:t>colours</a:t>
                      </a:r>
                      <a:r>
                        <a:rPr lang="en-US" dirty="0">
                          <a:solidFill>
                            <a:srgbClr val="002060"/>
                          </a:solidFill>
                        </a:rPr>
                        <a:t> and more clearly defined the better.</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169C282A-E79C-7176-777C-874B82B0DBD1}"/>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rPr>
              <a:t>Country of origin:	AUSTRALIA</a:t>
            </a:r>
          </a:p>
          <a:p>
            <a:endParaRPr lang="en-US" sz="1200" dirty="0">
              <a:solidFill>
                <a:srgbClr val="002060"/>
              </a:solidFill>
            </a:endParaRPr>
          </a:p>
          <a:p>
            <a:r>
              <a:rPr lang="en-US" sz="2400" dirty="0">
                <a:solidFill>
                  <a:srgbClr val="002060"/>
                </a:solidFill>
              </a:rPr>
              <a:t>The dog is compact, moderately low set, of medium length with a refined structure but of sufficient substance to suggest the ability to hunt and kill domestic rodents.   The parted, straight silky hair presents a well-groomed appearance. </a:t>
            </a:r>
          </a:p>
          <a:p>
            <a:r>
              <a:rPr lang="en-US" sz="2400" dirty="0">
                <a:solidFill>
                  <a:srgbClr val="002060"/>
                </a:solidFill>
              </a:rPr>
              <a:t>It should display Terrier characteristics, embodying keen alertness, activity and soundness. A courageous and dignified </a:t>
            </a:r>
            <a:r>
              <a:rPr lang="en-US" sz="2400" dirty="0" err="1">
                <a:solidFill>
                  <a:srgbClr val="002060"/>
                </a:solidFill>
              </a:rPr>
              <a:t>Toyterrier</a:t>
            </a:r>
            <a:r>
              <a:rPr lang="en-US" sz="2400" dirty="0">
                <a:solidFill>
                  <a:srgbClr val="002060"/>
                </a:solidFill>
              </a:rPr>
              <a:t>, that is second to none as a companion. </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8C39F86B-1CD8-459A-A383-02FD82FF9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FFE35EFC-013F-325B-AFF3-E41B097E11BC}"/>
              </a:ext>
            </a:extLst>
          </p:cNvPr>
          <p:cNvSpPr>
            <a:spLocks noGrp="1"/>
          </p:cNvSpPr>
          <p:nvPr>
            <p:ph type="sldNum" sz="quarter" idx="12"/>
          </p:nvPr>
        </p:nvSpPr>
        <p:spPr/>
        <p:txBody>
          <a:bodyPr/>
          <a:lstStyle/>
          <a:p>
            <a:fld id="{E823D29F-A676-4408-876F-1A3458C4A6A0}" type="slidenum">
              <a:rPr lang="nl-NL" smtClean="0"/>
              <a:t>4</a:t>
            </a:fld>
            <a:endParaRPr lang="nl-NL"/>
          </a:p>
        </p:txBody>
      </p:sp>
      <p:sp>
        <p:nvSpPr>
          <p:cNvPr id="14" name="Tijdelijke aanduiding voor voettekst 13">
            <a:extLst>
              <a:ext uri="{FF2B5EF4-FFF2-40B4-BE49-F238E27FC236}">
                <a16:creationId xmlns:a16="http://schemas.microsoft.com/office/drawing/2014/main" id="{51CB4F7B-B422-94E8-C101-AE54233B4A03}"/>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34614644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35000">
              <a:schemeClr val="accent1">
                <a:lumMod val="0"/>
                <a:lumOff val="100000"/>
              </a:schemeClr>
            </a:gs>
            <a:gs pos="100000">
              <a:schemeClr val="accent6">
                <a:lumMod val="50000"/>
              </a:schemeClr>
            </a:gs>
          </a:gsLst>
          <a:path path="circle">
            <a:fillToRect t="100000" r="100000"/>
          </a:path>
          <a:tileRect l="-100000" b="-100000"/>
        </a:gradFill>
        <a:effectLst/>
      </p:bgPr>
    </p:bg>
    <p:spTree>
      <p:nvGrpSpPr>
        <p:cNvPr id="1" name="">
          <a:extLst>
            <a:ext uri="{FF2B5EF4-FFF2-40B4-BE49-F238E27FC236}">
              <a16:creationId xmlns:a16="http://schemas.microsoft.com/office/drawing/2014/main" id="{71643546-0D3E-79E8-F34B-C6E33FA48924}"/>
            </a:ext>
          </a:extLst>
        </p:cNvPr>
        <p:cNvGrpSpPr/>
        <p:nvPr/>
      </p:nvGrpSpPr>
      <p:grpSpPr>
        <a:xfrm>
          <a:off x="0" y="0"/>
          <a:ext cx="0" cy="0"/>
          <a:chOff x="0" y="0"/>
          <a:chExt cx="0" cy="0"/>
        </a:xfrm>
      </p:grpSpPr>
      <p:pic>
        <p:nvPicPr>
          <p:cNvPr id="6" name="Afbeelding 5" descr="Afbeelding met hond, gras, Hondenras, zoogdier&#10;&#10;Automatisch gegenereerde beschrijving">
            <a:extLst>
              <a:ext uri="{FF2B5EF4-FFF2-40B4-BE49-F238E27FC236}">
                <a16:creationId xmlns:a16="http://schemas.microsoft.com/office/drawing/2014/main" id="{898B145B-5B34-85C0-0F3B-A38D7842C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5823" y="253536"/>
            <a:ext cx="4669084" cy="3408431"/>
          </a:xfrm>
          <a:prstGeom prst="rect">
            <a:avLst/>
          </a:prstGeom>
        </p:spPr>
      </p:pic>
      <p:sp>
        <p:nvSpPr>
          <p:cNvPr id="5" name="Rechthoek 4">
            <a:extLst>
              <a:ext uri="{FF2B5EF4-FFF2-40B4-BE49-F238E27FC236}">
                <a16:creationId xmlns:a16="http://schemas.microsoft.com/office/drawing/2014/main" id="{91960999-26E7-2875-0335-215818940B06}"/>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chemeClr val="accent6">
                    <a:lumMod val="50000"/>
                  </a:schemeClr>
                </a:solidFill>
              </a:rPr>
              <a:t>TOY FOX TERRIER</a:t>
            </a:r>
          </a:p>
        </p:txBody>
      </p:sp>
      <p:graphicFrame>
        <p:nvGraphicFramePr>
          <p:cNvPr id="7" name="Tabel 6">
            <a:extLst>
              <a:ext uri="{FF2B5EF4-FFF2-40B4-BE49-F238E27FC236}">
                <a16:creationId xmlns:a16="http://schemas.microsoft.com/office/drawing/2014/main" id="{4CA81D27-348C-FF48-B259-BC83BCC31695}"/>
              </a:ext>
            </a:extLst>
          </p:cNvPr>
          <p:cNvGraphicFramePr>
            <a:graphicFrameLocks noGrp="1"/>
          </p:cNvGraphicFramePr>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1071E607-0929-A854-F47A-D2CA2AF552D6}"/>
              </a:ext>
            </a:extLst>
          </p:cNvPr>
          <p:cNvGraphicFramePr>
            <a:graphicFrameLocks noGrp="1"/>
          </p:cNvGraphicFramePr>
          <p:nvPr>
            <p:extLst>
              <p:ext uri="{D42A27DB-BD31-4B8C-83A1-F6EECF244321}">
                <p14:modId xmlns:p14="http://schemas.microsoft.com/office/powerpoint/2010/main" val="367504952"/>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chemeClr val="accent6">
                        <a:lumMod val="50000"/>
                      </a:schemeClr>
                    </a:solidFill>
                  </a:tcPr>
                </a:tc>
                <a:tc>
                  <a:txBody>
                    <a:bodyPr/>
                    <a:lstStyle/>
                    <a:p>
                      <a:r>
                        <a:rPr lang="nl-NL" dirty="0"/>
                        <a:t>Non-FCI – 901</a:t>
                      </a:r>
                    </a:p>
                  </a:txBody>
                  <a:tcPr>
                    <a:solidFill>
                      <a:schemeClr val="accent6">
                        <a:lumMod val="50000"/>
                      </a:schemeClr>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short, satiny and shiny, fine in texture and smooth to the touch</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White is the predominating body color.</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0374A2DA-946C-4A4D-43A3-BF8ECEB57BFC}"/>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chemeClr val="accent6">
                    <a:lumMod val="50000"/>
                  </a:schemeClr>
                </a:solidFill>
              </a:rPr>
              <a:t>Country of origin:	GREAT BRITAIN</a:t>
            </a:r>
          </a:p>
          <a:p>
            <a:endParaRPr lang="en-US" sz="2400" dirty="0">
              <a:solidFill>
                <a:schemeClr val="accent6">
                  <a:lumMod val="50000"/>
                </a:schemeClr>
              </a:solidFill>
            </a:endParaRPr>
          </a:p>
          <a:p>
            <a:r>
              <a:rPr lang="en-US" sz="2400" dirty="0">
                <a:solidFill>
                  <a:schemeClr val="accent6">
                    <a:lumMod val="50000"/>
                  </a:schemeClr>
                </a:solidFill>
              </a:rPr>
              <a:t>Small in size, with a body that is square when viewed from the side. the appearance is elegant, balanced and aristocratic. Highly intelligent, alert, loyal, fearless and having much endurance.</a:t>
            </a:r>
          </a:p>
          <a:p>
            <a:endParaRPr lang="en-US" sz="1400" dirty="0">
              <a:solidFill>
                <a:schemeClr val="accent6">
                  <a:lumMod val="50000"/>
                </a:schemeClr>
              </a:solidFill>
            </a:endParaRPr>
          </a:p>
          <a:p>
            <a:r>
              <a:rPr lang="en-US" sz="2400" dirty="0">
                <a:solidFill>
                  <a:schemeClr val="accent6">
                    <a:lumMod val="50000"/>
                  </a:schemeClr>
                </a:solidFill>
              </a:rPr>
              <a:t>Is self-possessed, spirited and determined. They are energetic, lively and strong for their size. They are friendly and loyal to their master or owners, yet protective. </a:t>
            </a:r>
            <a:endParaRPr lang="nl-NL" sz="2400" dirty="0">
              <a:solidFill>
                <a:schemeClr val="accent6">
                  <a:lumMod val="50000"/>
                </a:schemeClr>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742E971F-874F-4639-AB7C-A8EE9D7FE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CDC08063-971E-96B3-A83A-9EDAF5F4A009}"/>
              </a:ext>
            </a:extLst>
          </p:cNvPr>
          <p:cNvSpPr>
            <a:spLocks noGrp="1"/>
          </p:cNvSpPr>
          <p:nvPr>
            <p:ph type="sldNum" sz="quarter" idx="12"/>
          </p:nvPr>
        </p:nvSpPr>
        <p:spPr/>
        <p:txBody>
          <a:bodyPr/>
          <a:lstStyle/>
          <a:p>
            <a:fld id="{E823D29F-A676-4408-876F-1A3458C4A6A0}" type="slidenum">
              <a:rPr lang="nl-NL" smtClean="0"/>
              <a:t>40</a:t>
            </a:fld>
            <a:endParaRPr lang="nl-NL" dirty="0"/>
          </a:p>
        </p:txBody>
      </p:sp>
      <p:sp>
        <p:nvSpPr>
          <p:cNvPr id="14" name="Tijdelijke aanduiding voor voettekst 13">
            <a:extLst>
              <a:ext uri="{FF2B5EF4-FFF2-40B4-BE49-F238E27FC236}">
                <a16:creationId xmlns:a16="http://schemas.microsoft.com/office/drawing/2014/main" id="{01D75CD8-E533-3FD1-5A8F-BB1A571A6AFD}"/>
              </a:ext>
            </a:extLst>
          </p:cNvPr>
          <p:cNvSpPr>
            <a:spLocks noGrp="1"/>
          </p:cNvSpPr>
          <p:nvPr>
            <p:ph type="ftr" sz="quarter" idx="11"/>
          </p:nvPr>
        </p:nvSpPr>
        <p:spPr/>
        <p:txBody>
          <a:bodyPr/>
          <a:lstStyle/>
          <a:p>
            <a:r>
              <a:rPr lang="nl-NL" dirty="0"/>
              <a:t>KBTC-CRBT</a:t>
            </a:r>
          </a:p>
        </p:txBody>
      </p:sp>
    </p:spTree>
    <p:extLst>
      <p:ext uri="{BB962C8B-B14F-4D97-AF65-F5344CB8AC3E}">
        <p14:creationId xmlns:p14="http://schemas.microsoft.com/office/powerpoint/2010/main" val="28424871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35000">
              <a:schemeClr val="accent1">
                <a:lumMod val="0"/>
                <a:lumOff val="100000"/>
              </a:schemeClr>
            </a:gs>
            <a:gs pos="100000">
              <a:schemeClr val="accent6">
                <a:lumMod val="50000"/>
              </a:schemeClr>
            </a:gs>
          </a:gsLst>
          <a:path path="circle">
            <a:fillToRect t="100000" r="100000"/>
          </a:path>
          <a:tileRect l="-100000" b="-100000"/>
        </a:gradFill>
        <a:effectLst/>
      </p:bgPr>
    </p:bg>
    <p:spTree>
      <p:nvGrpSpPr>
        <p:cNvPr id="1" name="">
          <a:extLst>
            <a:ext uri="{FF2B5EF4-FFF2-40B4-BE49-F238E27FC236}">
              <a16:creationId xmlns:a16="http://schemas.microsoft.com/office/drawing/2014/main" id="{68B012BF-545F-975F-A47B-D3895117E3EA}"/>
            </a:ext>
          </a:extLst>
        </p:cNvPr>
        <p:cNvGrpSpPr/>
        <p:nvPr/>
      </p:nvGrpSpPr>
      <p:grpSpPr>
        <a:xfrm>
          <a:off x="0" y="0"/>
          <a:ext cx="0" cy="0"/>
          <a:chOff x="0" y="0"/>
          <a:chExt cx="0" cy="0"/>
        </a:xfrm>
      </p:grpSpPr>
      <p:pic>
        <p:nvPicPr>
          <p:cNvPr id="6" name="Afbeelding 5" descr="Afbeelding met zoogdier, gras, Hondenras, hond&#10;&#10;Automatisch gegenereerde beschrijving">
            <a:extLst>
              <a:ext uri="{FF2B5EF4-FFF2-40B4-BE49-F238E27FC236}">
                <a16:creationId xmlns:a16="http://schemas.microsoft.com/office/drawing/2014/main" id="{5A3BBC80-09B6-F04A-165D-41E0216E2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7970" y="282803"/>
            <a:ext cx="4716937" cy="3146197"/>
          </a:xfrm>
          <a:prstGeom prst="rect">
            <a:avLst/>
          </a:prstGeom>
        </p:spPr>
      </p:pic>
      <p:sp>
        <p:nvSpPr>
          <p:cNvPr id="5" name="Rechthoek 4">
            <a:extLst>
              <a:ext uri="{FF2B5EF4-FFF2-40B4-BE49-F238E27FC236}">
                <a16:creationId xmlns:a16="http://schemas.microsoft.com/office/drawing/2014/main" id="{A6931822-FC4C-E55E-E59F-C77ECA3969B4}"/>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chemeClr val="accent6">
                    <a:lumMod val="50000"/>
                  </a:schemeClr>
                </a:solidFill>
              </a:rPr>
              <a:t>RAT TERRIER</a:t>
            </a:r>
          </a:p>
        </p:txBody>
      </p:sp>
      <p:graphicFrame>
        <p:nvGraphicFramePr>
          <p:cNvPr id="7" name="Tabel 6">
            <a:extLst>
              <a:ext uri="{FF2B5EF4-FFF2-40B4-BE49-F238E27FC236}">
                <a16:creationId xmlns:a16="http://schemas.microsoft.com/office/drawing/2014/main" id="{C95B157C-5412-C286-B0B8-29F1E3AA25F4}"/>
              </a:ext>
            </a:extLst>
          </p:cNvPr>
          <p:cNvGraphicFramePr>
            <a:graphicFrameLocks noGrp="1"/>
          </p:cNvGraphicFramePr>
          <p:nvPr>
            <p:extLst>
              <p:ext uri="{D42A27DB-BD31-4B8C-83A1-F6EECF244321}">
                <p14:modId xmlns:p14="http://schemas.microsoft.com/office/powerpoint/2010/main" val="917718763"/>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Miniature</a:t>
                      </a:r>
                      <a:endParaRPr lang="nl-NL" dirty="0">
                        <a:solidFill>
                          <a:srgbClr val="002060"/>
                        </a:solidFill>
                      </a:endParaRPr>
                    </a:p>
                  </a:txBody>
                  <a:tcPr/>
                </a:tc>
                <a:tc>
                  <a:txBody>
                    <a:bodyPr/>
                    <a:lstStyle/>
                    <a:p>
                      <a:r>
                        <a:rPr lang="nl-NL" dirty="0" err="1">
                          <a:solidFill>
                            <a:srgbClr val="002060"/>
                          </a:solidFill>
                        </a:rPr>
                        <a:t>Above</a:t>
                      </a:r>
                      <a:r>
                        <a:rPr lang="nl-NL" dirty="0">
                          <a:solidFill>
                            <a:srgbClr val="002060"/>
                          </a:solidFill>
                        </a:rPr>
                        <a:t> 25,5 but </a:t>
                      </a:r>
                      <a:r>
                        <a:rPr lang="nl-NL" dirty="0" err="1">
                          <a:solidFill>
                            <a:srgbClr val="002060"/>
                          </a:solidFill>
                        </a:rPr>
                        <a:t>not</a:t>
                      </a:r>
                      <a:r>
                        <a:rPr lang="nl-NL" dirty="0">
                          <a:solidFill>
                            <a:srgbClr val="002060"/>
                          </a:solidFill>
                        </a:rPr>
                        <a:t> </a:t>
                      </a:r>
                      <a:r>
                        <a:rPr lang="nl-NL" dirty="0" err="1">
                          <a:solidFill>
                            <a:srgbClr val="002060"/>
                          </a:solidFill>
                        </a:rPr>
                        <a:t>to</a:t>
                      </a:r>
                      <a:r>
                        <a:rPr lang="nl-NL" dirty="0">
                          <a:solidFill>
                            <a:srgbClr val="002060"/>
                          </a:solidFill>
                        </a:rPr>
                        <a:t> </a:t>
                      </a:r>
                      <a:r>
                        <a:rPr lang="nl-NL" dirty="0" err="1">
                          <a:solidFill>
                            <a:srgbClr val="002060"/>
                          </a:solidFill>
                        </a:rPr>
                        <a:t>exceed</a:t>
                      </a:r>
                      <a:r>
                        <a:rPr lang="nl-NL" dirty="0">
                          <a:solidFill>
                            <a:srgbClr val="002060"/>
                          </a:solidFill>
                        </a:rPr>
                        <a:t> 33 cm</a:t>
                      </a: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Standard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solidFill>
                            <a:srgbClr val="002060"/>
                          </a:solidFill>
                        </a:rPr>
                        <a:t>Above</a:t>
                      </a:r>
                      <a:r>
                        <a:rPr lang="nl-NL" dirty="0">
                          <a:solidFill>
                            <a:srgbClr val="002060"/>
                          </a:solidFill>
                        </a:rPr>
                        <a:t> 33 but </a:t>
                      </a:r>
                      <a:r>
                        <a:rPr lang="nl-NL" dirty="0" err="1">
                          <a:solidFill>
                            <a:srgbClr val="002060"/>
                          </a:solidFill>
                        </a:rPr>
                        <a:t>not</a:t>
                      </a:r>
                      <a:r>
                        <a:rPr lang="nl-NL" dirty="0">
                          <a:solidFill>
                            <a:srgbClr val="002060"/>
                          </a:solidFill>
                        </a:rPr>
                        <a:t> </a:t>
                      </a:r>
                      <a:r>
                        <a:rPr lang="nl-NL" dirty="0" err="1">
                          <a:solidFill>
                            <a:srgbClr val="002060"/>
                          </a:solidFill>
                        </a:rPr>
                        <a:t>to</a:t>
                      </a:r>
                      <a:r>
                        <a:rPr lang="nl-NL" dirty="0">
                          <a:solidFill>
                            <a:srgbClr val="002060"/>
                          </a:solidFill>
                        </a:rPr>
                        <a:t> </a:t>
                      </a:r>
                      <a:r>
                        <a:rPr lang="nl-NL" dirty="0" err="1">
                          <a:solidFill>
                            <a:srgbClr val="002060"/>
                          </a:solidFill>
                        </a:rPr>
                        <a:t>exceed</a:t>
                      </a:r>
                      <a:r>
                        <a:rPr lang="nl-NL" dirty="0">
                          <a:solidFill>
                            <a:srgbClr val="002060"/>
                          </a:solidFill>
                        </a:rPr>
                        <a:t> 45,5 cm</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9A20B528-0EC3-BC6A-6EE7-23AC250C7B81}"/>
              </a:ext>
            </a:extLst>
          </p:cNvPr>
          <p:cNvGraphicFramePr>
            <a:graphicFrameLocks noGrp="1"/>
          </p:cNvGraphicFramePr>
          <p:nvPr>
            <p:extLst>
              <p:ext uri="{D42A27DB-BD31-4B8C-83A1-F6EECF244321}">
                <p14:modId xmlns:p14="http://schemas.microsoft.com/office/powerpoint/2010/main" val="154531784"/>
              </p:ext>
            </p:extLst>
          </p:nvPr>
        </p:nvGraphicFramePr>
        <p:xfrm>
          <a:off x="166255" y="2142373"/>
          <a:ext cx="6844145" cy="111252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chemeClr val="accent6">
                        <a:lumMod val="50000"/>
                      </a:schemeClr>
                    </a:solidFill>
                  </a:tcPr>
                </a:tc>
                <a:tc>
                  <a:txBody>
                    <a:bodyPr/>
                    <a:lstStyle/>
                    <a:p>
                      <a:r>
                        <a:rPr lang="nl-NL" dirty="0"/>
                        <a:t>Non-FCI – 937</a:t>
                      </a:r>
                    </a:p>
                  </a:txBody>
                  <a:tcPr>
                    <a:solidFill>
                      <a:schemeClr val="accent6">
                        <a:lumMod val="50000"/>
                      </a:schemeClr>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Short, close lying, smooth and shiny coat.</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Any variation of Pied patterning is acceptable</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C9A8EA07-2EF8-99C5-046B-0B27CDF2D124}"/>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chemeClr val="accent6">
                    <a:lumMod val="50000"/>
                  </a:schemeClr>
                </a:solidFill>
              </a:rPr>
              <a:t>Country of origin:	U.S.A.</a:t>
            </a:r>
          </a:p>
          <a:p>
            <a:endParaRPr lang="en-US" sz="2400" dirty="0">
              <a:solidFill>
                <a:schemeClr val="accent6">
                  <a:lumMod val="50000"/>
                </a:schemeClr>
              </a:solidFill>
            </a:endParaRPr>
          </a:p>
          <a:p>
            <a:r>
              <a:rPr lang="en-US" sz="2400" dirty="0">
                <a:solidFill>
                  <a:schemeClr val="accent6">
                    <a:lumMod val="50000"/>
                  </a:schemeClr>
                </a:solidFill>
              </a:rPr>
              <a:t>The Rat Terrier is an intelligent, alert, well rounded, loving dog. They are very inquisitive and eager to please. This affectionate dog makes an excellent companion for those who will enjoy an energetic, but not hyperactive, dog.</a:t>
            </a:r>
          </a:p>
          <a:p>
            <a:endParaRPr lang="en-US" sz="2400" dirty="0">
              <a:solidFill>
                <a:schemeClr val="accent6">
                  <a:lumMod val="50000"/>
                </a:schemeClr>
              </a:solidFill>
            </a:endParaRPr>
          </a:p>
          <a:p>
            <a:r>
              <a:rPr lang="en-US" sz="2400" dirty="0">
                <a:solidFill>
                  <a:schemeClr val="accent6">
                    <a:lumMod val="50000"/>
                  </a:schemeClr>
                </a:solidFill>
              </a:rPr>
              <a:t>They make good watchdogs. These dogs are quick, very playful and are not yappers. </a:t>
            </a:r>
            <a:endParaRPr lang="nl-NL" sz="2400" dirty="0">
              <a:solidFill>
                <a:schemeClr val="accent6">
                  <a:lumMod val="50000"/>
                </a:schemeClr>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4674D456-79DD-0C18-ACA6-DD4B379AA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083F7FBE-521E-959C-C1F8-7F7565A3124F}"/>
              </a:ext>
            </a:extLst>
          </p:cNvPr>
          <p:cNvSpPr>
            <a:spLocks noGrp="1"/>
          </p:cNvSpPr>
          <p:nvPr>
            <p:ph type="sldNum" sz="quarter" idx="12"/>
          </p:nvPr>
        </p:nvSpPr>
        <p:spPr/>
        <p:txBody>
          <a:bodyPr/>
          <a:lstStyle/>
          <a:p>
            <a:fld id="{E823D29F-A676-4408-876F-1A3458C4A6A0}" type="slidenum">
              <a:rPr lang="nl-NL" smtClean="0"/>
              <a:t>41</a:t>
            </a:fld>
            <a:endParaRPr lang="nl-NL"/>
          </a:p>
        </p:txBody>
      </p:sp>
      <p:sp>
        <p:nvSpPr>
          <p:cNvPr id="14" name="Tijdelijke aanduiding voor voettekst 13">
            <a:extLst>
              <a:ext uri="{FF2B5EF4-FFF2-40B4-BE49-F238E27FC236}">
                <a16:creationId xmlns:a16="http://schemas.microsoft.com/office/drawing/2014/main" id="{B2E9BFE7-1D48-C21E-883D-1237F8DC6EC8}"/>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34173456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Click="0" advTm="10000">
        <p15:prstTrans prst="curtains"/>
      </p:transition>
    </mc:Choice>
    <mc:Fallback>
      <p:transition spd="slow"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7AFB4-F9F0-65AA-391D-6BCCCFA85F58}"/>
            </a:ext>
          </a:extLst>
        </p:cNvPr>
        <p:cNvGrpSpPr/>
        <p:nvPr/>
      </p:nvGrpSpPr>
      <p:grpSpPr>
        <a:xfrm>
          <a:off x="0" y="0"/>
          <a:ext cx="0" cy="0"/>
          <a:chOff x="0" y="0"/>
          <a:chExt cx="0" cy="0"/>
        </a:xfrm>
      </p:grpSpPr>
      <p:pic>
        <p:nvPicPr>
          <p:cNvPr id="6" name="Afbeelding 5" descr="Afbeelding met Hondenras, zoogdier, hond, gras&#10;&#10;Automatisch gegenereerde beschrijving">
            <a:extLst>
              <a:ext uri="{FF2B5EF4-FFF2-40B4-BE49-F238E27FC236}">
                <a16:creationId xmlns:a16="http://schemas.microsoft.com/office/drawing/2014/main" id="{91EE9BA5-6E22-EB32-B9DF-C2C3129C0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588" y="282803"/>
            <a:ext cx="4796319" cy="3349810"/>
          </a:xfrm>
          <a:prstGeom prst="rect">
            <a:avLst/>
          </a:prstGeom>
        </p:spPr>
      </p:pic>
      <p:sp>
        <p:nvSpPr>
          <p:cNvPr id="5" name="Rechthoek 4">
            <a:extLst>
              <a:ext uri="{FF2B5EF4-FFF2-40B4-BE49-F238E27FC236}">
                <a16:creationId xmlns:a16="http://schemas.microsoft.com/office/drawing/2014/main" id="{CF09F717-195E-AE0E-4F7D-355FDB991F96}"/>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AUSTRALIAN TERRIER</a:t>
            </a:r>
          </a:p>
        </p:txBody>
      </p:sp>
      <p:graphicFrame>
        <p:nvGraphicFramePr>
          <p:cNvPr id="7" name="Tabel 6">
            <a:extLst>
              <a:ext uri="{FF2B5EF4-FFF2-40B4-BE49-F238E27FC236}">
                <a16:creationId xmlns:a16="http://schemas.microsoft.com/office/drawing/2014/main" id="{AB5F5056-B9AA-E07A-7C2E-4CA1E3FDC538}"/>
              </a:ext>
            </a:extLst>
          </p:cNvPr>
          <p:cNvGraphicFramePr>
            <a:graphicFrameLocks noGrp="1"/>
          </p:cNvGraphicFramePr>
          <p:nvPr>
            <p:extLst>
              <p:ext uri="{D42A27DB-BD31-4B8C-83A1-F6EECF244321}">
                <p14:modId xmlns:p14="http://schemas.microsoft.com/office/powerpoint/2010/main" val="3390795925"/>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err="1">
                          <a:solidFill>
                            <a:srgbClr val="002060"/>
                          </a:solidFill>
                        </a:rPr>
                        <a:t>approx</a:t>
                      </a:r>
                      <a:r>
                        <a:rPr lang="nl-NL" dirty="0">
                          <a:solidFill>
                            <a:srgbClr val="002060"/>
                          </a:solidFill>
                        </a:rPr>
                        <a:t>. 25cm, </a:t>
                      </a:r>
                      <a:r>
                        <a:rPr lang="nl-NL" dirty="0" err="1">
                          <a:solidFill>
                            <a:srgbClr val="002060"/>
                          </a:solidFill>
                        </a:rPr>
                        <a:t>females</a:t>
                      </a:r>
                      <a:r>
                        <a:rPr lang="nl-NL" dirty="0">
                          <a:solidFill>
                            <a:srgbClr val="002060"/>
                          </a:solidFill>
                        </a:rPr>
                        <a:t> </a:t>
                      </a:r>
                      <a:r>
                        <a:rPr lang="nl-NL" dirty="0" err="1">
                          <a:solidFill>
                            <a:srgbClr val="002060"/>
                          </a:solidFill>
                        </a:rPr>
                        <a:t>slightly</a:t>
                      </a:r>
                      <a:r>
                        <a:rPr lang="nl-NL" dirty="0">
                          <a:solidFill>
                            <a:srgbClr val="002060"/>
                          </a:solidFill>
                        </a:rPr>
                        <a:t> </a:t>
                      </a:r>
                      <a:r>
                        <a:rPr lang="nl-NL" dirty="0" err="1">
                          <a:solidFill>
                            <a:srgbClr val="002060"/>
                          </a:solidFill>
                        </a:rPr>
                        <a:t>less</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en-US" dirty="0">
                          <a:solidFill>
                            <a:srgbClr val="002060"/>
                          </a:solidFill>
                        </a:rPr>
                        <a:t>approx. 6,5kg, females slightly less</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F739E7C5-5AE7-44B5-4B6E-FA5DDE9D9746}"/>
              </a:ext>
            </a:extLst>
          </p:cNvPr>
          <p:cNvGraphicFramePr>
            <a:graphicFrameLocks noGrp="1"/>
          </p:cNvGraphicFramePr>
          <p:nvPr>
            <p:extLst>
              <p:ext uri="{D42A27DB-BD31-4B8C-83A1-F6EECF244321}">
                <p14:modId xmlns:p14="http://schemas.microsoft.com/office/powerpoint/2010/main" val="2865116835"/>
              </p:ext>
            </p:extLst>
          </p:nvPr>
        </p:nvGraphicFramePr>
        <p:xfrm>
          <a:off x="166255" y="2142373"/>
          <a:ext cx="6844145" cy="165100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008</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body coat consists of a harsh straight dense top coat approx. 6cm long with short soft textured undercoat.</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 Blue, steel blue or dark grey blue, with rich tan (not sandy) on face, ears, under body, lower legs and feet</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C918C1C7-994E-5D44-8F01-EFAD8F245F30}"/>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AUSTRALIA</a:t>
            </a:r>
          </a:p>
          <a:p>
            <a:endParaRPr lang="en-US" sz="2400" dirty="0">
              <a:solidFill>
                <a:srgbClr val="002060"/>
              </a:solidFill>
            </a:endParaRPr>
          </a:p>
          <a:p>
            <a:r>
              <a:rPr lang="en-US" sz="2400" dirty="0">
                <a:solidFill>
                  <a:srgbClr val="002060"/>
                </a:solidFill>
              </a:rPr>
              <a:t>A sturdy low-set dog, rather long in proportion to height with strong Terrier character, alertness, activity and soundness.</a:t>
            </a:r>
          </a:p>
          <a:p>
            <a:endParaRPr lang="en-US" sz="2400" dirty="0">
              <a:solidFill>
                <a:srgbClr val="002060"/>
              </a:solidFill>
            </a:endParaRPr>
          </a:p>
          <a:p>
            <a:r>
              <a:rPr lang="en-US" sz="2400" dirty="0">
                <a:solidFill>
                  <a:srgbClr val="002060"/>
                </a:solidFill>
              </a:rPr>
              <a:t>Essentially a working terrier, but its loyalty and even disposition make it equally suitable as a companion dog.</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1F210DAD-A74D-13EB-33D6-E703E2551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5" name="Tijdelijke aanduiding voor dianummer 14">
            <a:extLst>
              <a:ext uri="{FF2B5EF4-FFF2-40B4-BE49-F238E27FC236}">
                <a16:creationId xmlns:a16="http://schemas.microsoft.com/office/drawing/2014/main" id="{EB4A4E71-1FFE-E1A3-A353-C0351A613418}"/>
              </a:ext>
            </a:extLst>
          </p:cNvPr>
          <p:cNvSpPr>
            <a:spLocks noGrp="1"/>
          </p:cNvSpPr>
          <p:nvPr>
            <p:ph type="sldNum" sz="quarter" idx="12"/>
          </p:nvPr>
        </p:nvSpPr>
        <p:spPr/>
        <p:txBody>
          <a:bodyPr/>
          <a:lstStyle/>
          <a:p>
            <a:fld id="{E823D29F-A676-4408-876F-1A3458C4A6A0}" type="slidenum">
              <a:rPr lang="nl-NL" smtClean="0"/>
              <a:t>5</a:t>
            </a:fld>
            <a:endParaRPr lang="nl-NL"/>
          </a:p>
        </p:txBody>
      </p:sp>
      <p:sp>
        <p:nvSpPr>
          <p:cNvPr id="16" name="Tijdelijke aanduiding voor voettekst 15">
            <a:extLst>
              <a:ext uri="{FF2B5EF4-FFF2-40B4-BE49-F238E27FC236}">
                <a16:creationId xmlns:a16="http://schemas.microsoft.com/office/drawing/2014/main" id="{49B074FA-EDC4-85BF-C30C-41A36E43954F}"/>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6988037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39C8E-6052-A66D-EA98-D4F3A3B94AA4}"/>
            </a:ext>
          </a:extLst>
        </p:cNvPr>
        <p:cNvGrpSpPr/>
        <p:nvPr/>
      </p:nvGrpSpPr>
      <p:grpSpPr>
        <a:xfrm>
          <a:off x="0" y="0"/>
          <a:ext cx="0" cy="0"/>
          <a:chOff x="0" y="0"/>
          <a:chExt cx="0" cy="0"/>
        </a:xfrm>
      </p:grpSpPr>
      <p:pic>
        <p:nvPicPr>
          <p:cNvPr id="6" name="Afbeelding 5" descr="Afbeelding met buitenshuis, hond, zoogdier, Hondenras&#10;&#10;Automatisch gegenereerde beschrijving">
            <a:extLst>
              <a:ext uri="{FF2B5EF4-FFF2-40B4-BE49-F238E27FC236}">
                <a16:creationId xmlns:a16="http://schemas.microsoft.com/office/drawing/2014/main" id="{EAF5CE7E-A5E6-6A27-685E-873CDD23E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9070" y="282802"/>
            <a:ext cx="4765837" cy="3146197"/>
          </a:xfrm>
          <a:prstGeom prst="rect">
            <a:avLst/>
          </a:prstGeom>
        </p:spPr>
      </p:pic>
      <p:sp>
        <p:nvSpPr>
          <p:cNvPr id="5" name="Rechthoek 4">
            <a:extLst>
              <a:ext uri="{FF2B5EF4-FFF2-40B4-BE49-F238E27FC236}">
                <a16:creationId xmlns:a16="http://schemas.microsoft.com/office/drawing/2014/main" id="{02BFFFFD-18C7-8046-3D8E-08AFA084DAC4}"/>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BEDLINGTON TERRIER</a:t>
            </a:r>
          </a:p>
        </p:txBody>
      </p:sp>
      <p:graphicFrame>
        <p:nvGraphicFramePr>
          <p:cNvPr id="7" name="Tabel 6">
            <a:extLst>
              <a:ext uri="{FF2B5EF4-FFF2-40B4-BE49-F238E27FC236}">
                <a16:creationId xmlns:a16="http://schemas.microsoft.com/office/drawing/2014/main" id="{A2B094E1-EB1A-A6E7-D272-53B8BD3E6078}"/>
              </a:ext>
            </a:extLst>
          </p:cNvPr>
          <p:cNvGraphicFramePr>
            <a:graphicFrameLocks noGrp="1"/>
          </p:cNvGraphicFramePr>
          <p:nvPr>
            <p:extLst>
              <p:ext uri="{D42A27DB-BD31-4B8C-83A1-F6EECF244321}">
                <p14:modId xmlns:p14="http://schemas.microsoft.com/office/powerpoint/2010/main" val="955786646"/>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err="1">
                          <a:solidFill>
                            <a:srgbClr val="002060"/>
                          </a:solidFill>
                        </a:rPr>
                        <a:t>About</a:t>
                      </a:r>
                      <a:r>
                        <a:rPr lang="nl-NL" dirty="0">
                          <a:solidFill>
                            <a:srgbClr val="002060"/>
                          </a:solidFill>
                        </a:rPr>
                        <a:t> 41cm</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err="1">
                          <a:solidFill>
                            <a:srgbClr val="002060"/>
                          </a:solidFill>
                        </a:rPr>
                        <a:t>Between</a:t>
                      </a:r>
                      <a:r>
                        <a:rPr lang="nl-NL" dirty="0">
                          <a:solidFill>
                            <a:srgbClr val="002060"/>
                          </a:solidFill>
                        </a:rPr>
                        <a:t> 8 -10 kg</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6DA92A1F-8C6D-6AE4-084C-952CD2A557CD}"/>
              </a:ext>
            </a:extLst>
          </p:cNvPr>
          <p:cNvGraphicFramePr>
            <a:graphicFrameLocks noGrp="1"/>
          </p:cNvGraphicFramePr>
          <p:nvPr>
            <p:extLst>
              <p:ext uri="{D42A27DB-BD31-4B8C-83A1-F6EECF244321}">
                <p14:modId xmlns:p14="http://schemas.microsoft.com/office/powerpoint/2010/main" val="3070627253"/>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009</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Very distinctive. Thick and linty, standing well out from skin, but not wiry.</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 Blue, liver, or sandy with or without tan.</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4FA6866E-1C6C-7A7C-F325-B6F9A19CAAA7}"/>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A graceful, lithe, muscular dog, with no signs of either weakness or coarseness. Whole head pear or wedge-shaped, and expression in repose mild and gentle.</a:t>
            </a:r>
          </a:p>
          <a:p>
            <a:r>
              <a:rPr lang="en-US" sz="2400" dirty="0">
                <a:solidFill>
                  <a:srgbClr val="002060"/>
                </a:solidFill>
              </a:rPr>
              <a:t>Spirited and game, full of confidence. An intelligent companion with strong sporting instincts. Good-tempered, having an affectionate nature, dignified, not shy or </a:t>
            </a:r>
          </a:p>
          <a:p>
            <a:r>
              <a:rPr lang="en-US" sz="2400" dirty="0">
                <a:solidFill>
                  <a:srgbClr val="002060"/>
                </a:solidFill>
              </a:rPr>
              <a:t>nervous. Mild in repose but full of courage when roused.</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D7CCB45C-FC9E-2B8A-264B-EF8640A0A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6BE5A6A7-199E-7829-E4F3-75F487876146}"/>
              </a:ext>
            </a:extLst>
          </p:cNvPr>
          <p:cNvSpPr>
            <a:spLocks noGrp="1"/>
          </p:cNvSpPr>
          <p:nvPr>
            <p:ph type="sldNum" sz="quarter" idx="12"/>
          </p:nvPr>
        </p:nvSpPr>
        <p:spPr/>
        <p:txBody>
          <a:bodyPr/>
          <a:lstStyle/>
          <a:p>
            <a:fld id="{E823D29F-A676-4408-876F-1A3458C4A6A0}" type="slidenum">
              <a:rPr lang="nl-NL" smtClean="0"/>
              <a:t>6</a:t>
            </a:fld>
            <a:endParaRPr lang="nl-NL"/>
          </a:p>
        </p:txBody>
      </p:sp>
      <p:sp>
        <p:nvSpPr>
          <p:cNvPr id="14" name="Tijdelijke aanduiding voor voettekst 13">
            <a:extLst>
              <a:ext uri="{FF2B5EF4-FFF2-40B4-BE49-F238E27FC236}">
                <a16:creationId xmlns:a16="http://schemas.microsoft.com/office/drawing/2014/main" id="{2C546989-1A5B-36E8-60E9-656ED6E4123B}"/>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32224892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13BB4-C4DE-DABB-DF93-60091BAB5E93}"/>
            </a:ext>
          </a:extLst>
        </p:cNvPr>
        <p:cNvGrpSpPr/>
        <p:nvPr/>
      </p:nvGrpSpPr>
      <p:grpSpPr>
        <a:xfrm>
          <a:off x="0" y="0"/>
          <a:ext cx="0" cy="0"/>
          <a:chOff x="0" y="0"/>
          <a:chExt cx="0" cy="0"/>
        </a:xfrm>
      </p:grpSpPr>
      <p:pic>
        <p:nvPicPr>
          <p:cNvPr id="11" name="Afbeelding 10" descr="Afbeelding met zoogdier, gras, hond, Hondenras&#10;&#10;Automatisch gegenereerde beschrijving">
            <a:extLst>
              <a:ext uri="{FF2B5EF4-FFF2-40B4-BE49-F238E27FC236}">
                <a16:creationId xmlns:a16="http://schemas.microsoft.com/office/drawing/2014/main" id="{318F2227-95A1-2EB4-E206-1EF0C0A6F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4466" y="248706"/>
            <a:ext cx="4770441" cy="3180294"/>
          </a:xfrm>
          <a:prstGeom prst="rect">
            <a:avLst/>
          </a:prstGeom>
        </p:spPr>
      </p:pic>
      <p:sp>
        <p:nvSpPr>
          <p:cNvPr id="5" name="Rechthoek 4">
            <a:extLst>
              <a:ext uri="{FF2B5EF4-FFF2-40B4-BE49-F238E27FC236}">
                <a16:creationId xmlns:a16="http://schemas.microsoft.com/office/drawing/2014/main" id="{ED267873-2672-9CFA-1CDC-EF99C3434DEC}"/>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BORDER TERRIER</a:t>
            </a:r>
          </a:p>
        </p:txBody>
      </p:sp>
      <p:graphicFrame>
        <p:nvGraphicFramePr>
          <p:cNvPr id="7" name="Tabel 6">
            <a:extLst>
              <a:ext uri="{FF2B5EF4-FFF2-40B4-BE49-F238E27FC236}">
                <a16:creationId xmlns:a16="http://schemas.microsoft.com/office/drawing/2014/main" id="{7F8AFAD5-6F08-549E-F315-672C6D9F01A2}"/>
              </a:ext>
            </a:extLst>
          </p:cNvPr>
          <p:cNvGraphicFramePr>
            <a:graphicFrameLocks noGrp="1"/>
          </p:cNvGraphicFramePr>
          <p:nvPr>
            <p:extLst>
              <p:ext uri="{D42A27DB-BD31-4B8C-83A1-F6EECF244321}">
                <p14:modId xmlns:p14="http://schemas.microsoft.com/office/powerpoint/2010/main" val="1160434043"/>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nl-NL" dirty="0">
                          <a:solidFill>
                            <a:srgbClr val="002060"/>
                          </a:solidFill>
                        </a:rPr>
                        <a:t>Male 5,9-7,1 kg, </a:t>
                      </a:r>
                      <a:r>
                        <a:rPr lang="nl-NL" dirty="0" err="1">
                          <a:solidFill>
                            <a:srgbClr val="002060"/>
                          </a:solidFill>
                        </a:rPr>
                        <a:t>female</a:t>
                      </a:r>
                      <a:r>
                        <a:rPr lang="nl-NL" dirty="0">
                          <a:solidFill>
                            <a:srgbClr val="002060"/>
                          </a:solidFill>
                        </a:rPr>
                        <a:t> 5,1-6,4 kg.</a:t>
                      </a: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AA8EB916-9ACF-28FE-0BDB-7D855488B5C5}"/>
              </a:ext>
            </a:extLst>
          </p:cNvPr>
          <p:cNvGraphicFramePr>
            <a:graphicFrameLocks noGrp="1"/>
          </p:cNvGraphicFramePr>
          <p:nvPr>
            <p:extLst>
              <p:ext uri="{D42A27DB-BD31-4B8C-83A1-F6EECF244321}">
                <p14:modId xmlns:p14="http://schemas.microsoft.com/office/powerpoint/2010/main" val="981288587"/>
              </p:ext>
            </p:extLst>
          </p:nvPr>
        </p:nvGraphicFramePr>
        <p:xfrm>
          <a:off x="166255" y="2142373"/>
          <a:ext cx="6844145" cy="111252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010</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Harsh and dense; with close undercoat. </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Red, wheaten, grizzle and tan, or blue and tan. </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C0E49C23-415F-FAB6-9F39-5A312680D662}"/>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Essentially a working terrier.  Capable of following a horse.</a:t>
            </a:r>
          </a:p>
          <a:p>
            <a:endParaRPr lang="nl-NL" sz="1400" dirty="0">
              <a:solidFill>
                <a:srgbClr val="002060"/>
              </a:solidFill>
            </a:endParaRPr>
          </a:p>
          <a:p>
            <a:r>
              <a:rPr lang="nl-NL" sz="2400" dirty="0" err="1">
                <a:solidFill>
                  <a:srgbClr val="002060"/>
                </a:solidFill>
              </a:rPr>
              <a:t>Combining</a:t>
            </a:r>
            <a:r>
              <a:rPr lang="nl-NL" sz="2400" dirty="0">
                <a:solidFill>
                  <a:srgbClr val="002060"/>
                </a:solidFill>
              </a:rPr>
              <a:t> </a:t>
            </a:r>
            <a:r>
              <a:rPr lang="nl-NL" sz="2400" dirty="0" err="1">
                <a:solidFill>
                  <a:srgbClr val="002060"/>
                </a:solidFill>
              </a:rPr>
              <a:t>activity</a:t>
            </a:r>
            <a:r>
              <a:rPr lang="nl-NL" sz="2400" dirty="0">
                <a:solidFill>
                  <a:srgbClr val="002060"/>
                </a:solidFill>
              </a:rPr>
              <a:t> </a:t>
            </a:r>
            <a:r>
              <a:rPr lang="nl-NL" sz="2400" dirty="0" err="1">
                <a:solidFill>
                  <a:srgbClr val="002060"/>
                </a:solidFill>
              </a:rPr>
              <a:t>with</a:t>
            </a:r>
            <a:r>
              <a:rPr lang="nl-NL" sz="2400" dirty="0">
                <a:solidFill>
                  <a:srgbClr val="002060"/>
                </a:solidFill>
              </a:rPr>
              <a:t> </a:t>
            </a:r>
            <a:r>
              <a:rPr lang="nl-NL" sz="2400" dirty="0" err="1">
                <a:solidFill>
                  <a:srgbClr val="002060"/>
                </a:solidFill>
              </a:rPr>
              <a:t>gameness</a:t>
            </a:r>
            <a:r>
              <a:rPr lang="nl-NL" sz="2400" dirty="0">
                <a:solidFill>
                  <a:srgbClr val="002060"/>
                </a:solidFill>
              </a:rPr>
              <a:t>.</a:t>
            </a:r>
          </a:p>
        </p:txBody>
      </p:sp>
      <p:pic>
        <p:nvPicPr>
          <p:cNvPr id="3" name="Afbeelding 2" descr="Afbeelding met tekst, schets, tekening, zoogdier&#10;&#10;Automatisch gegenereerde beschrijving">
            <a:extLst>
              <a:ext uri="{FF2B5EF4-FFF2-40B4-BE49-F238E27FC236}">
                <a16:creationId xmlns:a16="http://schemas.microsoft.com/office/drawing/2014/main" id="{70BBDE78-EE88-0676-CD90-C1BBA7840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18613358-481F-E109-9B71-6692B79FB906}"/>
              </a:ext>
            </a:extLst>
          </p:cNvPr>
          <p:cNvSpPr>
            <a:spLocks noGrp="1"/>
          </p:cNvSpPr>
          <p:nvPr>
            <p:ph type="sldNum" sz="quarter" idx="12"/>
          </p:nvPr>
        </p:nvSpPr>
        <p:spPr/>
        <p:txBody>
          <a:bodyPr/>
          <a:lstStyle/>
          <a:p>
            <a:fld id="{E823D29F-A676-4408-876F-1A3458C4A6A0}" type="slidenum">
              <a:rPr lang="nl-NL" smtClean="0"/>
              <a:t>7</a:t>
            </a:fld>
            <a:endParaRPr lang="nl-NL"/>
          </a:p>
        </p:txBody>
      </p:sp>
      <p:sp>
        <p:nvSpPr>
          <p:cNvPr id="14" name="Tijdelijke aanduiding voor voettekst 13">
            <a:extLst>
              <a:ext uri="{FF2B5EF4-FFF2-40B4-BE49-F238E27FC236}">
                <a16:creationId xmlns:a16="http://schemas.microsoft.com/office/drawing/2014/main" id="{DB365EED-1AC2-660C-9EF4-5F33BC7A67DF}"/>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30043256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41467-B955-25FD-414C-B38957BAFC4F}"/>
            </a:ext>
          </a:extLst>
        </p:cNvPr>
        <p:cNvGrpSpPr/>
        <p:nvPr/>
      </p:nvGrpSpPr>
      <p:grpSpPr>
        <a:xfrm>
          <a:off x="0" y="0"/>
          <a:ext cx="0" cy="0"/>
          <a:chOff x="0" y="0"/>
          <a:chExt cx="0" cy="0"/>
        </a:xfrm>
      </p:grpSpPr>
      <p:pic>
        <p:nvPicPr>
          <p:cNvPr id="6" name="Afbeelding 5" descr="Afbeelding met Hondenras, hond, boom, huisdier&#10;&#10;Automatisch gegenereerde beschrijving">
            <a:extLst>
              <a:ext uri="{FF2B5EF4-FFF2-40B4-BE49-F238E27FC236}">
                <a16:creationId xmlns:a16="http://schemas.microsoft.com/office/drawing/2014/main" id="{8ACB0F83-6A2C-F140-6223-DDFFF2424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236" y="282803"/>
            <a:ext cx="4803671" cy="3310732"/>
          </a:xfrm>
          <a:prstGeom prst="rect">
            <a:avLst/>
          </a:prstGeom>
        </p:spPr>
      </p:pic>
      <p:sp>
        <p:nvSpPr>
          <p:cNvPr id="5" name="Rechthoek 4">
            <a:extLst>
              <a:ext uri="{FF2B5EF4-FFF2-40B4-BE49-F238E27FC236}">
                <a16:creationId xmlns:a16="http://schemas.microsoft.com/office/drawing/2014/main" id="{CD5CCF05-9F35-CFEB-EFA4-A4643FBEC7F4}"/>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BRAZILIAN TERRIER</a:t>
            </a:r>
          </a:p>
        </p:txBody>
      </p:sp>
      <p:graphicFrame>
        <p:nvGraphicFramePr>
          <p:cNvPr id="7" name="Tabel 6">
            <a:extLst>
              <a:ext uri="{FF2B5EF4-FFF2-40B4-BE49-F238E27FC236}">
                <a16:creationId xmlns:a16="http://schemas.microsoft.com/office/drawing/2014/main" id="{7AE2F5B8-1BA7-1AC3-F795-F848CE9EDDE7}"/>
              </a:ext>
            </a:extLst>
          </p:cNvPr>
          <p:cNvGraphicFramePr>
            <a:graphicFrameLocks noGrp="1"/>
          </p:cNvGraphicFramePr>
          <p:nvPr>
            <p:extLst>
              <p:ext uri="{D42A27DB-BD31-4B8C-83A1-F6EECF244321}">
                <p14:modId xmlns:p14="http://schemas.microsoft.com/office/powerpoint/2010/main" val="3742325500"/>
              </p:ext>
            </p:extLst>
          </p:nvPr>
        </p:nvGraphicFramePr>
        <p:xfrm>
          <a:off x="166255" y="928801"/>
          <a:ext cx="6844145" cy="111252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err="1">
                          <a:solidFill>
                            <a:srgbClr val="002060"/>
                          </a:solidFill>
                        </a:rPr>
                        <a:t>Height</a:t>
                      </a:r>
                      <a:r>
                        <a:rPr lang="nl-NL" dirty="0">
                          <a:solidFill>
                            <a:srgbClr val="002060"/>
                          </a:solidFill>
                        </a:rPr>
                        <a:t> at the </a:t>
                      </a:r>
                      <a:r>
                        <a:rPr lang="nl-NL" dirty="0" err="1">
                          <a:solidFill>
                            <a:srgbClr val="002060"/>
                          </a:solidFill>
                        </a:rPr>
                        <a:t>withers</a:t>
                      </a:r>
                      <a:endParaRPr lang="nl-NL" dirty="0">
                        <a:solidFill>
                          <a:srgbClr val="002060"/>
                        </a:solidFill>
                      </a:endParaRPr>
                    </a:p>
                  </a:txBody>
                  <a:tcPr/>
                </a:tc>
                <a:tc>
                  <a:txBody>
                    <a:bodyPr/>
                    <a:lstStyle/>
                    <a:p>
                      <a:r>
                        <a:rPr lang="en-US" dirty="0">
                          <a:solidFill>
                            <a:srgbClr val="002060"/>
                          </a:solidFill>
                        </a:rPr>
                        <a:t>Males  35-40cm, females  33-38 cm</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r>
                        <a:rPr lang="nl-NL" dirty="0" err="1">
                          <a:solidFill>
                            <a:srgbClr val="002060"/>
                          </a:solidFill>
                        </a:rPr>
                        <a:t>Approximately</a:t>
                      </a:r>
                      <a:r>
                        <a:rPr lang="nl-NL" dirty="0">
                          <a:solidFill>
                            <a:srgbClr val="002060"/>
                          </a:solidFill>
                        </a:rPr>
                        <a:t> 10 kg</a:t>
                      </a: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E055ED56-ED5E-9ED2-0BCC-CD30A1558D8F}"/>
              </a:ext>
            </a:extLst>
          </p:cNvPr>
          <p:cNvGraphicFramePr>
            <a:graphicFrameLocks noGrp="1"/>
          </p:cNvGraphicFramePr>
          <p:nvPr>
            <p:extLst>
              <p:ext uri="{D42A27DB-BD31-4B8C-83A1-F6EECF244321}">
                <p14:modId xmlns:p14="http://schemas.microsoft.com/office/powerpoint/2010/main" val="4212868170"/>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341</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r>
                        <a:rPr lang="en-US" dirty="0">
                          <a:solidFill>
                            <a:srgbClr val="002060"/>
                          </a:solidFill>
                        </a:rPr>
                        <a:t>Short, smooth, fine but not soft, laid close to the skin.</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r>
                        <a:rPr lang="en-US" dirty="0">
                          <a:solidFill>
                            <a:srgbClr val="002060"/>
                          </a:solidFill>
                        </a:rPr>
                        <a:t>Ground </a:t>
                      </a:r>
                      <a:r>
                        <a:rPr lang="en-US" dirty="0" err="1">
                          <a:solidFill>
                            <a:srgbClr val="002060"/>
                          </a:solidFill>
                        </a:rPr>
                        <a:t>colour</a:t>
                      </a:r>
                      <a:r>
                        <a:rPr lang="en-US" dirty="0">
                          <a:solidFill>
                            <a:srgbClr val="002060"/>
                          </a:solidFill>
                        </a:rPr>
                        <a:t> predominant white with black, blue, brown or </a:t>
                      </a:r>
                      <a:r>
                        <a:rPr lang="en-US" dirty="0" err="1">
                          <a:solidFill>
                            <a:srgbClr val="002060"/>
                          </a:solidFill>
                        </a:rPr>
                        <a:t>isabella</a:t>
                      </a:r>
                      <a:r>
                        <a:rPr lang="en-US" dirty="0">
                          <a:solidFill>
                            <a:srgbClr val="002060"/>
                          </a:solidFill>
                        </a:rPr>
                        <a:t> markings</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963260A7-40BE-1DBC-49AD-FA04C5E8DB07}"/>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BRAZIL</a:t>
            </a:r>
          </a:p>
          <a:p>
            <a:endParaRPr lang="en-US" sz="2400" dirty="0">
              <a:solidFill>
                <a:srgbClr val="002060"/>
              </a:solidFill>
            </a:endParaRPr>
          </a:p>
          <a:p>
            <a:r>
              <a:rPr lang="en-US" sz="2400" dirty="0">
                <a:solidFill>
                  <a:srgbClr val="002060"/>
                </a:solidFill>
              </a:rPr>
              <a:t>Medium-sized dog, slender, well balanced, with firm but not very heavy structure, square shaped body with curved lines. </a:t>
            </a:r>
          </a:p>
          <a:p>
            <a:endParaRPr lang="en-US" sz="1400" dirty="0">
              <a:solidFill>
                <a:srgbClr val="002060"/>
              </a:solidFill>
            </a:endParaRPr>
          </a:p>
          <a:p>
            <a:r>
              <a:rPr lang="en-US" sz="2400" dirty="0">
                <a:solidFill>
                  <a:srgbClr val="002060"/>
                </a:solidFill>
              </a:rPr>
              <a:t>Restless, alert, active and keen; friendly and gentle to friends, suspicious of strangers. </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C6376F33-D781-01B3-C887-D07964C14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14980410-D2CB-8C17-6CFF-39743DA8A04D}"/>
              </a:ext>
            </a:extLst>
          </p:cNvPr>
          <p:cNvSpPr>
            <a:spLocks noGrp="1"/>
          </p:cNvSpPr>
          <p:nvPr>
            <p:ph type="sldNum" sz="quarter" idx="12"/>
          </p:nvPr>
        </p:nvSpPr>
        <p:spPr/>
        <p:txBody>
          <a:bodyPr/>
          <a:lstStyle/>
          <a:p>
            <a:fld id="{E823D29F-A676-4408-876F-1A3458C4A6A0}" type="slidenum">
              <a:rPr lang="nl-NL" smtClean="0"/>
              <a:t>8</a:t>
            </a:fld>
            <a:endParaRPr lang="nl-NL"/>
          </a:p>
        </p:txBody>
      </p:sp>
      <p:sp>
        <p:nvSpPr>
          <p:cNvPr id="14" name="Tijdelijke aanduiding voor voettekst 13">
            <a:extLst>
              <a:ext uri="{FF2B5EF4-FFF2-40B4-BE49-F238E27FC236}">
                <a16:creationId xmlns:a16="http://schemas.microsoft.com/office/drawing/2014/main" id="{373446CD-4F47-0F8E-507F-56F3AA7E1EC8}"/>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13256046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99BC8-B829-708B-69B1-FDC4CAC447DC}"/>
            </a:ext>
          </a:extLst>
        </p:cNvPr>
        <p:cNvGrpSpPr/>
        <p:nvPr/>
      </p:nvGrpSpPr>
      <p:grpSpPr>
        <a:xfrm>
          <a:off x="0" y="0"/>
          <a:ext cx="0" cy="0"/>
          <a:chOff x="0" y="0"/>
          <a:chExt cx="0" cy="0"/>
        </a:xfrm>
      </p:grpSpPr>
      <p:pic>
        <p:nvPicPr>
          <p:cNvPr id="11" name="Afbeelding 10" descr="Afbeelding met zoogdier, buitenshuis, Hondenras, huisdier&#10;&#10;Automatisch gegenereerde beschrijving">
            <a:extLst>
              <a:ext uri="{FF2B5EF4-FFF2-40B4-BE49-F238E27FC236}">
                <a16:creationId xmlns:a16="http://schemas.microsoft.com/office/drawing/2014/main" id="{DBCE0668-6C21-543D-1335-2B0821FCC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257" y="282803"/>
            <a:ext cx="4805650" cy="3327913"/>
          </a:xfrm>
          <a:prstGeom prst="rect">
            <a:avLst/>
          </a:prstGeom>
        </p:spPr>
      </p:pic>
      <p:sp>
        <p:nvSpPr>
          <p:cNvPr id="5" name="Rechthoek 4">
            <a:extLst>
              <a:ext uri="{FF2B5EF4-FFF2-40B4-BE49-F238E27FC236}">
                <a16:creationId xmlns:a16="http://schemas.microsoft.com/office/drawing/2014/main" id="{AED00962-01C3-2836-3954-063F044894DA}"/>
              </a:ext>
            </a:extLst>
          </p:cNvPr>
          <p:cNvSpPr/>
          <p:nvPr/>
        </p:nvSpPr>
        <p:spPr>
          <a:xfrm>
            <a:off x="166255" y="282804"/>
            <a:ext cx="6844145" cy="54494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b="1" dirty="0">
                <a:solidFill>
                  <a:srgbClr val="002060"/>
                </a:solidFill>
              </a:rPr>
              <a:t>BULL TERRIER</a:t>
            </a:r>
          </a:p>
        </p:txBody>
      </p:sp>
      <p:graphicFrame>
        <p:nvGraphicFramePr>
          <p:cNvPr id="7" name="Tabel 6">
            <a:extLst>
              <a:ext uri="{FF2B5EF4-FFF2-40B4-BE49-F238E27FC236}">
                <a16:creationId xmlns:a16="http://schemas.microsoft.com/office/drawing/2014/main" id="{29DDEAD7-4C1B-E306-643F-82D12D8C58C7}"/>
              </a:ext>
            </a:extLst>
          </p:cNvPr>
          <p:cNvGraphicFramePr>
            <a:graphicFrameLocks noGrp="1"/>
          </p:cNvGraphicFramePr>
          <p:nvPr>
            <p:extLst>
              <p:ext uri="{D42A27DB-BD31-4B8C-83A1-F6EECF244321}">
                <p14:modId xmlns:p14="http://schemas.microsoft.com/office/powerpoint/2010/main" val="2236734010"/>
              </p:ext>
            </p:extLst>
          </p:nvPr>
        </p:nvGraphicFramePr>
        <p:xfrm>
          <a:off x="166255" y="928801"/>
          <a:ext cx="6844145" cy="1656080"/>
        </p:xfrm>
        <a:graphic>
          <a:graphicData uri="http://schemas.openxmlformats.org/drawingml/2006/table">
            <a:tbl>
              <a:tblPr firstRow="1" bandRow="1">
                <a:tableStyleId>{00A15C55-8517-42AA-B614-E9B94910E393}</a:tableStyleId>
              </a:tblPr>
              <a:tblGrid>
                <a:gridCol w="2506815">
                  <a:extLst>
                    <a:ext uri="{9D8B030D-6E8A-4147-A177-3AD203B41FA5}">
                      <a16:colId xmlns:a16="http://schemas.microsoft.com/office/drawing/2014/main" val="1546922875"/>
                    </a:ext>
                  </a:extLst>
                </a:gridCol>
                <a:gridCol w="4337330">
                  <a:extLst>
                    <a:ext uri="{9D8B030D-6E8A-4147-A177-3AD203B41FA5}">
                      <a16:colId xmlns:a16="http://schemas.microsoft.com/office/drawing/2014/main" val="2594627492"/>
                    </a:ext>
                  </a:extLst>
                </a:gridCol>
              </a:tblGrid>
              <a:tr h="370840">
                <a:tc>
                  <a:txBody>
                    <a:bodyPr/>
                    <a:lstStyle/>
                    <a:p>
                      <a:r>
                        <a:rPr lang="nl-NL" dirty="0" err="1"/>
                        <a:t>Measures</a:t>
                      </a:r>
                      <a:endParaRPr lang="nl-NL" dirty="0"/>
                    </a:p>
                  </a:txBody>
                  <a:tcPr>
                    <a:solidFill>
                      <a:srgbClr val="002060"/>
                    </a:solidFill>
                  </a:tcPr>
                </a:tc>
                <a:tc>
                  <a:txBody>
                    <a:bodyPr/>
                    <a:lstStyle/>
                    <a:p>
                      <a:r>
                        <a:rPr lang="nl-NL" dirty="0" err="1"/>
                        <a:t>Ideal</a:t>
                      </a:r>
                      <a:endParaRPr lang="nl-NL" dirty="0"/>
                    </a:p>
                  </a:txBody>
                  <a:tcPr>
                    <a:solidFill>
                      <a:srgbClr val="002060"/>
                    </a:solidFill>
                  </a:tcPr>
                </a:tc>
                <a:extLst>
                  <a:ext uri="{0D108BD9-81ED-4DB2-BD59-A6C34878D82A}">
                    <a16:rowId xmlns:a16="http://schemas.microsoft.com/office/drawing/2014/main" val="3401332832"/>
                  </a:ext>
                </a:extLst>
              </a:tr>
              <a:tr h="370840">
                <a:tc>
                  <a:txBody>
                    <a:bodyPr/>
                    <a:lstStyle/>
                    <a:p>
                      <a:r>
                        <a:rPr lang="en-US" dirty="0">
                          <a:solidFill>
                            <a:srgbClr val="002060"/>
                          </a:solidFill>
                        </a:rPr>
                        <a:t>There are neither weight nor height limits</a:t>
                      </a:r>
                      <a:endParaRPr lang="nl-NL" dirty="0">
                        <a:solidFill>
                          <a:srgbClr val="002060"/>
                        </a:solidFill>
                      </a:endParaRPr>
                    </a:p>
                  </a:txBody>
                  <a:tcPr/>
                </a:tc>
                <a:tc>
                  <a:txBody>
                    <a:bodyPr/>
                    <a:lstStyle/>
                    <a:p>
                      <a:r>
                        <a:rPr lang="en-US" dirty="0">
                          <a:solidFill>
                            <a:srgbClr val="002060"/>
                          </a:solidFill>
                        </a:rPr>
                        <a:t>but there should be the impression of maximum substance for size of dog consistent with quality and sex.</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err="1">
                          <a:solidFill>
                            <a:srgbClr val="002060"/>
                          </a:solidFill>
                        </a:rPr>
                        <a:t>Weight</a:t>
                      </a:r>
                      <a:endParaRPr lang="nl-NL" dirty="0">
                        <a:solidFill>
                          <a:srgbClr val="002060"/>
                        </a:solidFill>
                      </a:endParaRPr>
                    </a:p>
                  </a:txBody>
                  <a:tcPr/>
                </a:tc>
                <a:tc>
                  <a:txBody>
                    <a:bodyPr/>
                    <a:lstStyle/>
                    <a:p>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graphicFrame>
        <p:nvGraphicFramePr>
          <p:cNvPr id="9" name="Tabel 8">
            <a:extLst>
              <a:ext uri="{FF2B5EF4-FFF2-40B4-BE49-F238E27FC236}">
                <a16:creationId xmlns:a16="http://schemas.microsoft.com/office/drawing/2014/main" id="{90F790F0-7C1A-6DC7-7354-0AEBEDB6A94C}"/>
              </a:ext>
            </a:extLst>
          </p:cNvPr>
          <p:cNvGraphicFramePr>
            <a:graphicFrameLocks noGrp="1"/>
          </p:cNvGraphicFramePr>
          <p:nvPr>
            <p:extLst>
              <p:ext uri="{D42A27DB-BD31-4B8C-83A1-F6EECF244321}">
                <p14:modId xmlns:p14="http://schemas.microsoft.com/office/powerpoint/2010/main" val="284734716"/>
              </p:ext>
            </p:extLst>
          </p:nvPr>
        </p:nvGraphicFramePr>
        <p:xfrm>
          <a:off x="166255" y="2142373"/>
          <a:ext cx="6844145" cy="1381760"/>
        </p:xfrm>
        <a:graphic>
          <a:graphicData uri="http://schemas.openxmlformats.org/drawingml/2006/table">
            <a:tbl>
              <a:tblPr firstRow="1" bandRow="1">
                <a:tableStyleId>{00A15C55-8517-42AA-B614-E9B94910E393}</a:tableStyleId>
              </a:tblPr>
              <a:tblGrid>
                <a:gridCol w="1320800">
                  <a:extLst>
                    <a:ext uri="{9D8B030D-6E8A-4147-A177-3AD203B41FA5}">
                      <a16:colId xmlns:a16="http://schemas.microsoft.com/office/drawing/2014/main" val="1546922875"/>
                    </a:ext>
                  </a:extLst>
                </a:gridCol>
                <a:gridCol w="5523345">
                  <a:extLst>
                    <a:ext uri="{9D8B030D-6E8A-4147-A177-3AD203B41FA5}">
                      <a16:colId xmlns:a16="http://schemas.microsoft.com/office/drawing/2014/main" val="2594627492"/>
                    </a:ext>
                  </a:extLst>
                </a:gridCol>
              </a:tblGrid>
              <a:tr h="370840">
                <a:tc>
                  <a:txBody>
                    <a:bodyPr/>
                    <a:lstStyle/>
                    <a:p>
                      <a:r>
                        <a:rPr lang="nl-NL" dirty="0"/>
                        <a:t>Standards</a:t>
                      </a:r>
                    </a:p>
                  </a:txBody>
                  <a:tcPr>
                    <a:solidFill>
                      <a:srgbClr val="002060"/>
                    </a:solidFill>
                  </a:tcPr>
                </a:tc>
                <a:tc>
                  <a:txBody>
                    <a:bodyPr/>
                    <a:lstStyle/>
                    <a:p>
                      <a:r>
                        <a:rPr lang="nl-NL" dirty="0"/>
                        <a:t>FCI – 011</a:t>
                      </a:r>
                    </a:p>
                  </a:txBody>
                  <a:tcPr>
                    <a:solidFill>
                      <a:srgbClr val="002060"/>
                    </a:solidFill>
                  </a:tcPr>
                </a:tc>
                <a:extLst>
                  <a:ext uri="{0D108BD9-81ED-4DB2-BD59-A6C34878D82A}">
                    <a16:rowId xmlns:a16="http://schemas.microsoft.com/office/drawing/2014/main" val="3401332832"/>
                  </a:ext>
                </a:extLst>
              </a:tr>
              <a:tr h="370840">
                <a:tc>
                  <a:txBody>
                    <a:bodyPr/>
                    <a:lstStyle/>
                    <a:p>
                      <a:r>
                        <a:rPr lang="nl-NL" dirty="0">
                          <a:solidFill>
                            <a:srgbClr val="002060"/>
                          </a:solidFill>
                        </a:rPr>
                        <a:t>Coat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Short, flat, even and harsh to touch with a fine gloss. </a:t>
                      </a:r>
                      <a:endParaRPr lang="nl-NL" dirty="0">
                        <a:solidFill>
                          <a:srgbClr val="002060"/>
                        </a:solidFill>
                      </a:endParaRPr>
                    </a:p>
                  </a:txBody>
                  <a:tcPr/>
                </a:tc>
                <a:extLst>
                  <a:ext uri="{0D108BD9-81ED-4DB2-BD59-A6C34878D82A}">
                    <a16:rowId xmlns:a16="http://schemas.microsoft.com/office/drawing/2014/main" val="2606499140"/>
                  </a:ext>
                </a:extLst>
              </a:tr>
              <a:tr h="370840">
                <a:tc>
                  <a:txBody>
                    <a:bodyPr/>
                    <a:lstStyle/>
                    <a:p>
                      <a:r>
                        <a:rPr lang="nl-NL" dirty="0">
                          <a:solidFill>
                            <a:srgbClr val="002060"/>
                          </a:solidFill>
                        </a:rPr>
                        <a:t>Colour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For white, pure white coat. For </a:t>
                      </a:r>
                      <a:r>
                        <a:rPr lang="en-US" dirty="0" err="1">
                          <a:solidFill>
                            <a:srgbClr val="002060"/>
                          </a:solidFill>
                        </a:rPr>
                        <a:t>coloured</a:t>
                      </a:r>
                      <a:r>
                        <a:rPr lang="en-US" dirty="0">
                          <a:solidFill>
                            <a:srgbClr val="002060"/>
                          </a:solidFill>
                        </a:rPr>
                        <a:t>, </a:t>
                      </a:r>
                      <a:r>
                        <a:rPr lang="en-US" dirty="0" err="1">
                          <a:solidFill>
                            <a:srgbClr val="002060"/>
                          </a:solidFill>
                        </a:rPr>
                        <a:t>colour</a:t>
                      </a:r>
                      <a:r>
                        <a:rPr lang="en-US" dirty="0">
                          <a:solidFill>
                            <a:srgbClr val="002060"/>
                          </a:solidFill>
                        </a:rPr>
                        <a:t> predominates; Black brindle, red, fawn and </a:t>
                      </a:r>
                      <a:r>
                        <a:rPr lang="en-US" dirty="0" err="1">
                          <a:solidFill>
                            <a:srgbClr val="002060"/>
                          </a:solidFill>
                        </a:rPr>
                        <a:t>tricolour</a:t>
                      </a:r>
                      <a:r>
                        <a:rPr lang="en-US" dirty="0">
                          <a:solidFill>
                            <a:srgbClr val="002060"/>
                          </a:solidFill>
                        </a:rPr>
                        <a:t>.</a:t>
                      </a:r>
                      <a:endParaRPr lang="nl-NL" dirty="0">
                        <a:solidFill>
                          <a:srgbClr val="002060"/>
                        </a:solidFill>
                      </a:endParaRPr>
                    </a:p>
                  </a:txBody>
                  <a:tcPr/>
                </a:tc>
                <a:extLst>
                  <a:ext uri="{0D108BD9-81ED-4DB2-BD59-A6C34878D82A}">
                    <a16:rowId xmlns:a16="http://schemas.microsoft.com/office/drawing/2014/main" val="935969597"/>
                  </a:ext>
                </a:extLst>
              </a:tr>
            </a:tbl>
          </a:graphicData>
        </a:graphic>
      </p:graphicFrame>
      <p:sp>
        <p:nvSpPr>
          <p:cNvPr id="10" name="Rechthoek 9">
            <a:extLst>
              <a:ext uri="{FF2B5EF4-FFF2-40B4-BE49-F238E27FC236}">
                <a16:creationId xmlns:a16="http://schemas.microsoft.com/office/drawing/2014/main" id="{81A4FFC4-4719-494F-24C2-1C492B64F3FD}"/>
              </a:ext>
            </a:extLst>
          </p:cNvPr>
          <p:cNvSpPr/>
          <p:nvPr/>
        </p:nvSpPr>
        <p:spPr>
          <a:xfrm>
            <a:off x="166255" y="3777673"/>
            <a:ext cx="11758652" cy="29464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002060"/>
                </a:solidFill>
              </a:rPr>
              <a:t>Country of origin:	GREAT BRITAIN</a:t>
            </a:r>
          </a:p>
          <a:p>
            <a:endParaRPr lang="en-US" sz="2400" dirty="0">
              <a:solidFill>
                <a:srgbClr val="002060"/>
              </a:solidFill>
            </a:endParaRPr>
          </a:p>
          <a:p>
            <a:r>
              <a:rPr lang="en-US" sz="2400" dirty="0">
                <a:solidFill>
                  <a:srgbClr val="002060"/>
                </a:solidFill>
              </a:rPr>
              <a:t>Strongly built, muscular, well balanced and active with a keen, determined and intelligent expression. A unique feature is a downfaced, egg-shaped head. </a:t>
            </a:r>
          </a:p>
          <a:p>
            <a:r>
              <a:rPr lang="en-US" sz="2400" dirty="0">
                <a:solidFill>
                  <a:srgbClr val="002060"/>
                </a:solidFill>
              </a:rPr>
              <a:t>Irrespective of size dogs should look masculine and bitches feminine.</a:t>
            </a:r>
          </a:p>
          <a:p>
            <a:endParaRPr lang="en-US" sz="1400" dirty="0">
              <a:solidFill>
                <a:srgbClr val="002060"/>
              </a:solidFill>
            </a:endParaRPr>
          </a:p>
          <a:p>
            <a:r>
              <a:rPr lang="en-US" sz="2400" dirty="0">
                <a:solidFill>
                  <a:srgbClr val="002060"/>
                </a:solidFill>
              </a:rPr>
              <a:t>Courageous, full of spirit, with a fun-loving attitude. Of even temperament and amenable to discipline. Although obstinate is particularly good with people.</a:t>
            </a:r>
            <a:endParaRPr lang="nl-NL" sz="2400" dirty="0">
              <a:solidFill>
                <a:srgbClr val="002060"/>
              </a:solidFill>
            </a:endParaRPr>
          </a:p>
        </p:txBody>
      </p:sp>
      <p:pic>
        <p:nvPicPr>
          <p:cNvPr id="3" name="Afbeelding 2" descr="Afbeelding met tekst, schets, tekening, zoogdier&#10;&#10;Automatisch gegenereerde beschrijving">
            <a:extLst>
              <a:ext uri="{FF2B5EF4-FFF2-40B4-BE49-F238E27FC236}">
                <a16:creationId xmlns:a16="http://schemas.microsoft.com/office/drawing/2014/main" id="{13EA04E4-4961-D3D6-41AF-540F5BE22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04" y="282803"/>
            <a:ext cx="918303" cy="918303"/>
          </a:xfrm>
          <a:prstGeom prst="rect">
            <a:avLst/>
          </a:prstGeom>
        </p:spPr>
      </p:pic>
      <p:sp>
        <p:nvSpPr>
          <p:cNvPr id="13" name="Tijdelijke aanduiding voor dianummer 12">
            <a:extLst>
              <a:ext uri="{FF2B5EF4-FFF2-40B4-BE49-F238E27FC236}">
                <a16:creationId xmlns:a16="http://schemas.microsoft.com/office/drawing/2014/main" id="{0ECCA7D0-DC27-B91C-908B-72636295FB56}"/>
              </a:ext>
            </a:extLst>
          </p:cNvPr>
          <p:cNvSpPr>
            <a:spLocks noGrp="1"/>
          </p:cNvSpPr>
          <p:nvPr>
            <p:ph type="sldNum" sz="quarter" idx="12"/>
          </p:nvPr>
        </p:nvSpPr>
        <p:spPr/>
        <p:txBody>
          <a:bodyPr/>
          <a:lstStyle/>
          <a:p>
            <a:fld id="{E823D29F-A676-4408-876F-1A3458C4A6A0}" type="slidenum">
              <a:rPr lang="nl-NL" smtClean="0"/>
              <a:t>9</a:t>
            </a:fld>
            <a:endParaRPr lang="nl-NL"/>
          </a:p>
        </p:txBody>
      </p:sp>
      <p:sp>
        <p:nvSpPr>
          <p:cNvPr id="14" name="Tijdelijke aanduiding voor voettekst 13">
            <a:extLst>
              <a:ext uri="{FF2B5EF4-FFF2-40B4-BE49-F238E27FC236}">
                <a16:creationId xmlns:a16="http://schemas.microsoft.com/office/drawing/2014/main" id="{800DF7B0-3EA5-3956-0098-4CCC55F1CC1B}"/>
              </a:ext>
            </a:extLst>
          </p:cNvPr>
          <p:cNvSpPr>
            <a:spLocks noGrp="1"/>
          </p:cNvSpPr>
          <p:nvPr>
            <p:ph type="ftr" sz="quarter" idx="11"/>
          </p:nvPr>
        </p:nvSpPr>
        <p:spPr/>
        <p:txBody>
          <a:bodyPr/>
          <a:lstStyle/>
          <a:p>
            <a:r>
              <a:rPr lang="nl-NL"/>
              <a:t>KBTC-CRBT</a:t>
            </a:r>
          </a:p>
        </p:txBody>
      </p:sp>
    </p:spTree>
    <p:extLst>
      <p:ext uri="{BB962C8B-B14F-4D97-AF65-F5344CB8AC3E}">
        <p14:creationId xmlns:p14="http://schemas.microsoft.com/office/powerpoint/2010/main" val="13099802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0000">
        <p15:prstTrans prst="wind"/>
      </p:transition>
    </mc:Choice>
    <mc:Fallback>
      <p:transition spd="slow" advClick="0" advTm="10000">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2102</TotalTime>
  <Words>4525</Words>
  <Application>Microsoft Office PowerPoint</Application>
  <PresentationFormat>Breedbeeld</PresentationFormat>
  <Paragraphs>782</Paragraphs>
  <Slides>41</Slides>
  <Notes>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41</vt:i4>
      </vt:variant>
    </vt:vector>
  </HeadingPairs>
  <TitlesOfParts>
    <vt:vector size="45" baseType="lpstr">
      <vt:lpstr>Aptos</vt:lpstr>
      <vt:lpstr>Aptos Display</vt:lpstr>
      <vt:lpstr>Arial</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Sonmezyuva Adnan (PZ Druivenstreek)</dc:creator>
  <cp:lastModifiedBy>Adnan Sonmezyuva</cp:lastModifiedBy>
  <cp:revision>3</cp:revision>
  <dcterms:created xsi:type="dcterms:W3CDTF">2024-12-09T08:07:42Z</dcterms:created>
  <dcterms:modified xsi:type="dcterms:W3CDTF">2024-12-12T10:49:55Z</dcterms:modified>
</cp:coreProperties>
</file>